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20"/>
  </p:handoutMasterIdLst>
  <p:sldIdLst>
    <p:sldId id="256" r:id="rId2"/>
    <p:sldId id="260" r:id="rId3"/>
    <p:sldId id="261" r:id="rId4"/>
    <p:sldId id="274" r:id="rId5"/>
    <p:sldId id="275" r:id="rId6"/>
    <p:sldId id="262" r:id="rId7"/>
    <p:sldId id="263" r:id="rId8"/>
    <p:sldId id="264" r:id="rId9"/>
    <p:sldId id="265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420DE381-899F-436F-B935-A8DC3A7EF8D4}">
          <p14:sldIdLst>
            <p14:sldId id="256"/>
            <p14:sldId id="260"/>
            <p14:sldId id="261"/>
            <p14:sldId id="274"/>
            <p14:sldId id="275"/>
            <p14:sldId id="262"/>
            <p14:sldId id="263"/>
            <p14:sldId id="264"/>
            <p14:sldId id="265"/>
            <p14:sldId id="27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1C11F7"/>
    <a:srgbClr val="2B2FDD"/>
    <a:srgbClr val="BCF7FA"/>
    <a:srgbClr val="F5FBBB"/>
    <a:srgbClr val="93F2F7"/>
    <a:srgbClr val="F09AD7"/>
    <a:srgbClr val="F2A8DD"/>
    <a:srgbClr val="EE8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A69BD-60C9-40B9-B5C1-217B937A5521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71D33-297C-4976-97EE-F449880F20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35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4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6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3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4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4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5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1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7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233887"/>
            <a:ext cx="9144000" cy="1703197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開発工程の理解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54578"/>
            <a:ext cx="9144000" cy="1655762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2015/6/15</a:t>
            </a:r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2809306" y="2970130"/>
            <a:ext cx="6378765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9313738" y="6143860"/>
            <a:ext cx="2688115" cy="500479"/>
            <a:chOff x="8670277" y="5923731"/>
            <a:chExt cx="2688115" cy="500479"/>
          </a:xfrm>
        </p:grpSpPr>
        <p:sp>
          <p:nvSpPr>
            <p:cNvPr id="8" name="サブタイトル 2"/>
            <p:cNvSpPr txBox="1">
              <a:spLocks/>
            </p:cNvSpPr>
            <p:nvPr/>
          </p:nvSpPr>
          <p:spPr>
            <a:xfrm>
              <a:off x="9132985" y="6015209"/>
              <a:ext cx="2225407" cy="4090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 sz="1200" b="1" dirty="0" smtClean="0"/>
                <a:t>ＫＳ情報システム株式会社</a:t>
              </a:r>
              <a:endParaRPr lang="en-US" altLang="ja-JP" sz="1200" b="1" dirty="0" smtClean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277" y="5923731"/>
              <a:ext cx="389310" cy="455037"/>
            </a:xfrm>
            <a:prstGeom prst="rect">
              <a:avLst/>
            </a:prstGeom>
            <a:solidFill>
              <a:srgbClr val="FF0000"/>
            </a:solidFill>
          </p:spPr>
        </p:pic>
      </p:grpSp>
    </p:spTree>
    <p:extLst>
      <p:ext uri="{BB962C8B-B14F-4D97-AF65-F5344CB8AC3E}">
        <p14:creationId xmlns:p14="http://schemas.microsoft.com/office/powerpoint/2010/main" val="18547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59083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不良密度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76764"/>
            <a:ext cx="10515600" cy="4918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500" dirty="0" smtClean="0"/>
              <a:t>　１．量的基準</a:t>
            </a:r>
            <a:endParaRPr lang="en-US" altLang="ja-JP" sz="15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ja-JP" altLang="en-US" sz="15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7" name="正方形/長方形 16"/>
          <p:cNvSpPr/>
          <p:nvPr/>
        </p:nvSpPr>
        <p:spPr>
          <a:xfrm>
            <a:off x="922865" y="1279134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>
                <a:solidFill>
                  <a:schemeClr val="bg1"/>
                </a:solidFill>
              </a:rPr>
              <a:t>工程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922865" y="1747010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基本設計（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BS)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70248" y="1279134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新規開発時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617631" y="1262906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改造時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270248" y="1745361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0.50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</a:t>
            </a:r>
            <a:r>
              <a:rPr kumimoji="1" lang="ja-JP" altLang="en-US" sz="1500" dirty="0">
                <a:solidFill>
                  <a:schemeClr val="tx1"/>
                </a:solidFill>
              </a:rPr>
              <a:t>頁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7617631" y="1745361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0.10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頁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22865" y="2202563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機能設計（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FS)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270248" y="220091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>
                <a:solidFill>
                  <a:schemeClr val="tx1"/>
                </a:solidFill>
              </a:rPr>
              <a:t>0.50</a:t>
            </a:r>
            <a:r>
              <a:rPr kumimoji="1" lang="ja-JP" altLang="en-US" sz="1500">
                <a:solidFill>
                  <a:schemeClr val="tx1"/>
                </a:solidFill>
              </a:rPr>
              <a:t>件</a:t>
            </a:r>
            <a:r>
              <a:rPr kumimoji="1" lang="en-US" altLang="ja-JP" sz="1500">
                <a:solidFill>
                  <a:schemeClr val="tx1"/>
                </a:solidFill>
              </a:rPr>
              <a:t>/</a:t>
            </a:r>
            <a:r>
              <a:rPr kumimoji="1" lang="ja-JP" altLang="en-US" sz="1500">
                <a:solidFill>
                  <a:schemeClr val="tx1"/>
                </a:solidFill>
              </a:rPr>
              <a:t>頁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617631" y="220091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>
                <a:solidFill>
                  <a:schemeClr val="tx1"/>
                </a:solidFill>
              </a:rPr>
              <a:t>0.10</a:t>
            </a:r>
            <a:r>
              <a:rPr kumimoji="1" lang="ja-JP" altLang="en-US" sz="1500" dirty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>
                <a:solidFill>
                  <a:schemeClr val="tx1"/>
                </a:solidFill>
              </a:rPr>
              <a:t>/</a:t>
            </a:r>
            <a:r>
              <a:rPr kumimoji="1" lang="ja-JP" altLang="en-US" sz="1500" dirty="0">
                <a:solidFill>
                  <a:schemeClr val="tx1"/>
                </a:solidFill>
              </a:rPr>
              <a:t>頁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922865" y="2658823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机上デバッグ（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DD)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70248" y="265717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5.0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617631" y="265717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3.0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270248" y="3117336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3.5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7617631" y="3117336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2.0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922865" y="3112393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単体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4270248" y="3598620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1.5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7617631" y="3598620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1.5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922865" y="3593677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>
                <a:solidFill>
                  <a:schemeClr val="tx1"/>
                </a:solidFill>
              </a:rPr>
              <a:t>結合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270248" y="4054539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0.1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7617631" y="4054539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0.1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922865" y="4049596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機能確認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35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B</a:t>
            </a:r>
            <a:r>
              <a:rPr kumimoji="1" lang="ja-JP" altLang="en-US" sz="2800" dirty="0" smtClean="0"/>
              <a:t>票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正方形/長方形 9"/>
          <p:cNvSpPr/>
          <p:nvPr/>
        </p:nvSpPr>
        <p:spPr>
          <a:xfrm>
            <a:off x="1039368" y="1126637"/>
            <a:ext cx="2773680" cy="76918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作成目的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270248" y="1108349"/>
            <a:ext cx="6876288" cy="7691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不良（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BUG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）摘出時及び問題点発生時に記入し、変更履歴管理及び不良分析のため作成する。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39368" y="2065666"/>
            <a:ext cx="2773680" cy="84686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発生時記入項目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39368" y="3063602"/>
            <a:ext cx="2773680" cy="907946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原因判明時記入項目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39368" y="4122617"/>
            <a:ext cx="2773680" cy="82129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修正時記入項目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39368" y="5081118"/>
            <a:ext cx="2773680" cy="831438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票様式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270248" y="2048009"/>
            <a:ext cx="6876288" cy="837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票番号</a:t>
            </a:r>
            <a:endParaRPr kumimoji="1" lang="en-US" altLang="ja-JP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発生日、発生者、発生現状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0248" y="3045925"/>
            <a:ext cx="6876288" cy="870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原因、対策、判明日</a:t>
            </a:r>
            <a:endParaRPr kumimoji="1" lang="en-US" altLang="ja-JP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Code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（不良種類、不良内容分類等）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248" y="4076330"/>
            <a:ext cx="6876288" cy="816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修正対象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Module ID</a:t>
            </a:r>
            <a:endParaRPr kumimoji="1" lang="en-US" altLang="ja-JP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修正日、修正者、確認日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270248" y="5073172"/>
            <a:ext cx="6876288" cy="8055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 smtClean="0">
                <a:solidFill>
                  <a:schemeClr val="tx1"/>
                </a:solidFill>
              </a:rPr>
              <a:t>   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>
                <a:solidFill>
                  <a:schemeClr val="tx1"/>
                </a:solidFill>
              </a:rPr>
              <a:t>簡易</a:t>
            </a:r>
            <a:r>
              <a:rPr kumimoji="1" lang="en-US" altLang="ja-JP" sz="1500" dirty="0">
                <a:solidFill>
                  <a:schemeClr val="tx1"/>
                </a:solidFill>
              </a:rPr>
              <a:t>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</a:t>
            </a:r>
            <a:endParaRPr kumimoji="1" lang="en-US" altLang="ja-JP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4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P</a:t>
            </a:r>
            <a:r>
              <a:rPr kumimoji="1" lang="ja-JP" altLang="en-US" sz="2800" dirty="0" smtClean="0"/>
              <a:t>票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正方形/長方形 9"/>
          <p:cNvSpPr/>
          <p:nvPr/>
        </p:nvSpPr>
        <p:spPr>
          <a:xfrm>
            <a:off x="1039368" y="1126637"/>
            <a:ext cx="2773680" cy="76918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作成目的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270248" y="1108349"/>
            <a:ext cx="6876288" cy="7691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 smtClean="0">
                <a:solidFill>
                  <a:schemeClr val="tx1"/>
                </a:solidFill>
              </a:rPr>
              <a:t>Program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を変更する場合、その理由と内容を明確化し、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en-US" altLang="ja-JP" sz="1500" dirty="0" smtClean="0">
                <a:solidFill>
                  <a:schemeClr val="tx1"/>
                </a:solidFill>
              </a:rPr>
              <a:t>Program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変更履歴を管理するため作成する。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39368" y="2065666"/>
            <a:ext cx="2773680" cy="84686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作成タイミング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39368" y="3063602"/>
            <a:ext cx="2773680" cy="907946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作成単位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39368" y="4122617"/>
            <a:ext cx="2773680" cy="82129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39368" y="5081118"/>
            <a:ext cx="2773680" cy="831438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P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票検討会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270248" y="2048009"/>
            <a:ext cx="6876288" cy="837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仕様変更及び不良対策のため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Program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を変更する場合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0248" y="3045925"/>
            <a:ext cx="6876288" cy="870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１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Module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毎に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票を作成</a:t>
            </a:r>
            <a:endParaRPr kumimoji="1" lang="en-US" altLang="ja-JP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Serial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番号を付与し、それぞれ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Module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毎に作成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248" y="4076330"/>
            <a:ext cx="6876288" cy="816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票番号（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P+B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票番号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+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連番）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- Module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名、変更理由、変更動機、変更内容（変更前、変更後）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270248" y="5073172"/>
            <a:ext cx="6876288" cy="8055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製造担当者、設計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PM</a:t>
            </a:r>
            <a:r>
              <a:rPr kumimoji="1" lang="ja-JP" altLang="en-US" sz="1500" dirty="0" err="1" smtClean="0">
                <a:solidFill>
                  <a:schemeClr val="tx1"/>
                </a:solidFill>
              </a:rPr>
              <a:t>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QA</a:t>
            </a:r>
            <a:r>
              <a:rPr kumimoji="1" lang="ja-JP" altLang="en-US" sz="1500" dirty="0" err="1" smtClean="0">
                <a:solidFill>
                  <a:schemeClr val="tx1"/>
                </a:solidFill>
              </a:rPr>
              <a:t>、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日立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PM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が変更内容、方法などについて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Review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実施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6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Test</a:t>
            </a:r>
            <a:r>
              <a:rPr kumimoji="1" lang="ja-JP" altLang="en-US" sz="2800" dirty="0" smtClean="0"/>
              <a:t>結果報告書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正方形/長方形 9"/>
          <p:cNvSpPr/>
          <p:nvPr/>
        </p:nvSpPr>
        <p:spPr>
          <a:xfrm>
            <a:off x="1039368" y="1414498"/>
            <a:ext cx="2773680" cy="76918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作成目的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270248" y="1396210"/>
            <a:ext cx="6876288" cy="7691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それぞれ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工程別品質指標と、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結果を比較分析し、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適切性を検討して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状況と品質見解を記入する。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39368" y="2404333"/>
            <a:ext cx="2773680" cy="84686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作成タイミング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39368" y="3453067"/>
            <a:ext cx="2773680" cy="1999465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270248" y="2386676"/>
            <a:ext cx="6876288" cy="837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各工程別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MT</a:t>
            </a:r>
            <a:r>
              <a:rPr kumimoji="1" lang="ja-JP" altLang="en-US" sz="1500" dirty="0" err="1" smtClean="0">
                <a:solidFill>
                  <a:schemeClr val="tx1"/>
                </a:solidFill>
              </a:rPr>
              <a:t>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PT</a:t>
            </a:r>
            <a:r>
              <a:rPr kumimoji="1" lang="ja-JP" altLang="en-US" sz="1500" dirty="0" err="1" smtClean="0">
                <a:solidFill>
                  <a:schemeClr val="tx1"/>
                </a:solidFill>
              </a:rPr>
              <a:t>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）が終了した時点で作成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0248" y="3435391"/>
            <a:ext cx="6876288" cy="20171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各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工程別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状況（予定／実績）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Check List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消化、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Check List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密度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不良（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BUG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）摘出件数、不良摘出密度</a:t>
            </a:r>
            <a:endParaRPr kumimoji="1" lang="ja-JP" altLang="en-US" sz="1500" dirty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品質評価見解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>
                <a:solidFill>
                  <a:schemeClr val="tx1"/>
                </a:solidFill>
              </a:rPr>
              <a:t>　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　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状況と品質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Data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を分析、開発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PM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の見解を記入する）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33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チェックリスト（</a:t>
            </a:r>
            <a:r>
              <a:rPr kumimoji="1" lang="en-US" altLang="ja-JP" sz="2800" dirty="0" smtClean="0"/>
              <a:t>CL</a:t>
            </a:r>
            <a:r>
              <a:rPr kumimoji="1" lang="ja-JP" altLang="en-US" sz="2800" dirty="0" smtClean="0"/>
              <a:t>）　レイアウト（例）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l="21704" t="33207" r="26275" b="11296"/>
          <a:stretch/>
        </p:blipFill>
        <p:spPr>
          <a:xfrm>
            <a:off x="1290785" y="1175302"/>
            <a:ext cx="8493993" cy="4814019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671485" y="1593458"/>
            <a:ext cx="1750140" cy="2857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階層型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CL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327361" y="903466"/>
            <a:ext cx="1750140" cy="2857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マトリクス型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CL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6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B</a:t>
            </a:r>
            <a:r>
              <a:rPr kumimoji="1" lang="ja-JP" altLang="en-US" sz="2800" dirty="0" smtClean="0"/>
              <a:t>票／</a:t>
            </a:r>
            <a:r>
              <a:rPr kumimoji="1" lang="en-US" altLang="ja-JP" sz="2800" dirty="0" smtClean="0"/>
              <a:t>P</a:t>
            </a:r>
            <a:r>
              <a:rPr kumimoji="1" lang="ja-JP" altLang="en-US" sz="2800" dirty="0" smtClean="0"/>
              <a:t>票　レイアウト（例）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30958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7" name="正方形/長方形 16"/>
          <p:cNvSpPr/>
          <p:nvPr/>
        </p:nvSpPr>
        <p:spPr>
          <a:xfrm>
            <a:off x="6689773" y="902220"/>
            <a:ext cx="1750140" cy="3005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票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327361" y="903466"/>
            <a:ext cx="1750140" cy="2857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票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l="23857" t="34187" r="26137" b="11754"/>
          <a:stretch/>
        </p:blipFill>
        <p:spPr>
          <a:xfrm>
            <a:off x="1327361" y="1258856"/>
            <a:ext cx="8479536" cy="48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0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不良発生解決状況管理図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30958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l="27017" t="35691" r="30478" b="15741"/>
          <a:stretch/>
        </p:blipFill>
        <p:spPr>
          <a:xfrm>
            <a:off x="1267968" y="1383146"/>
            <a:ext cx="7361933" cy="4468886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858693" y="5581780"/>
            <a:ext cx="1750140" cy="3005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日程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38200" y="1149351"/>
            <a:ext cx="332232" cy="19566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テスト項目消化件数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38200" y="3525938"/>
            <a:ext cx="332232" cy="19566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テスト項目消化件数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560319" y="1575170"/>
            <a:ext cx="1262534" cy="473967"/>
          </a:xfrm>
          <a:prstGeom prst="rect">
            <a:avLst/>
          </a:prstGeom>
          <a:solidFill>
            <a:srgbClr val="F0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項目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消化</a:t>
            </a:r>
            <a:r>
              <a:rPr kumimoji="1" lang="ja-JP" altLang="en-US" sz="1400" dirty="0">
                <a:solidFill>
                  <a:schemeClr val="tx1"/>
                </a:solidFill>
              </a:rPr>
              <a:t>実績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1825641" y="3080510"/>
            <a:ext cx="1137895" cy="473967"/>
          </a:xfrm>
          <a:prstGeom prst="rect">
            <a:avLst/>
          </a:prstGeom>
          <a:solidFill>
            <a:srgbClr val="F0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項目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消化予定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981494" y="2181340"/>
            <a:ext cx="1306602" cy="469782"/>
          </a:xfrm>
          <a:prstGeom prst="rect">
            <a:avLst/>
          </a:prstGeom>
          <a:solidFill>
            <a:srgbClr val="BC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不良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累積実績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5654222" y="3186918"/>
            <a:ext cx="1306602" cy="469782"/>
          </a:xfrm>
          <a:prstGeom prst="rect">
            <a:avLst/>
          </a:prstGeom>
          <a:solidFill>
            <a:srgbClr val="BC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不良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累積予定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111861" y="4316290"/>
            <a:ext cx="889797" cy="454014"/>
          </a:xfrm>
          <a:prstGeom prst="rect">
            <a:avLst/>
          </a:prstGeom>
          <a:solidFill>
            <a:srgbClr val="F5F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未解決不良</a:t>
            </a:r>
            <a:endParaRPr kumimoji="1" lang="en-US" altLang="ja-JP" sz="1400" dirty="0" smtClean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2864386" y="3689751"/>
            <a:ext cx="618781" cy="296591"/>
          </a:xfrm>
          <a:prstGeom prst="rect">
            <a:avLst/>
          </a:prstGeom>
          <a:solidFill>
            <a:srgbClr val="BC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遅延</a:t>
            </a:r>
            <a:endParaRPr kumimoji="1" lang="en-US" altLang="ja-JP" sz="1400" dirty="0" smtClean="0">
              <a:solidFill>
                <a:schemeClr val="tx1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/>
          <a:srcRect l="52888" t="30069" r="25477" b="46006"/>
          <a:stretch/>
        </p:blipFill>
        <p:spPr>
          <a:xfrm>
            <a:off x="7490965" y="1004410"/>
            <a:ext cx="3956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52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工程別</a:t>
            </a:r>
            <a:r>
              <a:rPr lang="en-US" altLang="ja-JP" sz="2800" dirty="0" smtClean="0"/>
              <a:t>Check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List</a:t>
            </a:r>
            <a:r>
              <a:rPr lang="ja-JP" altLang="en-US" sz="2800" dirty="0" smtClean="0"/>
              <a:t>関係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24793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30958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l="23961" t="35756" r="29053" b="11427"/>
          <a:stretch/>
        </p:blipFill>
        <p:spPr>
          <a:xfrm>
            <a:off x="925229" y="1282285"/>
            <a:ext cx="7976400" cy="477021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084989" y="1586187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基本設計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25228" y="994103"/>
            <a:ext cx="2556101" cy="2881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chemeClr val="tx1"/>
                </a:solidFill>
              </a:rPr>
              <a:t>品質を作る工程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096003" y="2468882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機能設計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084987" y="3334687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詳細設計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084988" y="4228399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Coding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58534" y="1584161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統合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Test</a:t>
            </a:r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TT/ST</a:t>
            </a:r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）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558535" y="2479931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結合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Test</a:t>
            </a:r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PT/CT)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558535" y="3325627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単体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Test</a:t>
            </a:r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MT/UT</a:t>
            </a:r>
            <a:r>
              <a:rPr kumimoji="1" lang="ja-JP" altLang="en-US" b="1" dirty="0" smtClean="0">
                <a:solidFill>
                  <a:schemeClr val="bg1"/>
                </a:solidFill>
                <a:latin typeface="+mn-ea"/>
              </a:rPr>
              <a:t>）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558536" y="4228399"/>
            <a:ext cx="2176003" cy="374816"/>
          </a:xfrm>
          <a:prstGeom prst="rect">
            <a:avLst/>
          </a:prstGeom>
          <a:gradFill flip="none" rotWithShape="1">
            <a:gsLst>
              <a:gs pos="100000">
                <a:srgbClr val="1C11F7"/>
              </a:gs>
              <a:gs pos="0">
                <a:schemeClr val="accent5">
                  <a:lumMod val="89000"/>
                </a:schemeClr>
              </a:gs>
              <a:gs pos="41000">
                <a:schemeClr val="accent5">
                  <a:lumMod val="75000"/>
                </a:schemeClr>
              </a:gs>
              <a:gs pos="55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DD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345528" y="984332"/>
            <a:ext cx="2556101" cy="2881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chemeClr val="tx1"/>
                </a:solidFill>
              </a:rPr>
              <a:t>品質を確認する工程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1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工程別不良摘出比率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l="24899" t="34580" r="29088" b="13191"/>
          <a:stretch/>
        </p:blipFill>
        <p:spPr>
          <a:xfrm>
            <a:off x="1437429" y="1092741"/>
            <a:ext cx="8081146" cy="487308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38200" y="1149351"/>
            <a:ext cx="428740" cy="423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b="1" dirty="0" smtClean="0">
                <a:solidFill>
                  <a:schemeClr val="tx1"/>
                </a:solidFill>
              </a:rPr>
              <a:t>開発工程別不良摘出比率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428403" y="5497489"/>
            <a:ext cx="1190009" cy="43026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開発チーム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品質向上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883317" y="5482290"/>
            <a:ext cx="1190009" cy="43026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開発チーム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テスト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984506" y="5497908"/>
            <a:ext cx="1190009" cy="43026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開発チーム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品質向上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695437" y="5497489"/>
            <a:ext cx="1190009" cy="430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solidFill>
                  <a:schemeClr val="tx1"/>
                </a:solidFill>
              </a:rPr>
              <a:t>QA</a:t>
            </a:r>
            <a:r>
              <a:rPr kumimoji="1" lang="ja-JP" altLang="en-US" sz="1200" b="1" dirty="0" smtClean="0">
                <a:solidFill>
                  <a:schemeClr val="tx1"/>
                </a:solidFill>
              </a:rPr>
              <a:t>チーム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製品検査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150445" y="5499377"/>
            <a:ext cx="1190009" cy="430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solidFill>
                  <a:schemeClr val="tx1"/>
                </a:solidFill>
              </a:rPr>
              <a:t>QA</a:t>
            </a:r>
            <a:r>
              <a:rPr kumimoji="1" lang="ja-JP" altLang="en-US" sz="1200" b="1" dirty="0" smtClean="0">
                <a:solidFill>
                  <a:schemeClr val="tx1"/>
                </a:solidFill>
              </a:rPr>
              <a:t>チーム</a:t>
            </a:r>
            <a:endParaRPr kumimoji="1" lang="en-US" altLang="ja-JP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探針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877186" y="3884845"/>
            <a:ext cx="1190009" cy="830374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単体</a:t>
            </a:r>
            <a:r>
              <a:rPr kumimoji="1" lang="en-US" altLang="ja-JP" sz="1200" b="1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kumimoji="1" lang="en-US" altLang="ja-JP" sz="1200" b="1" dirty="0" smtClean="0">
                <a:solidFill>
                  <a:srgbClr val="FF0000"/>
                </a:solidFill>
              </a:rPr>
              <a:t>53.8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866169" y="2664986"/>
            <a:ext cx="1190009" cy="57397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solidFill>
                  <a:schemeClr val="tx1"/>
                </a:solidFill>
              </a:rPr>
              <a:t>結合</a:t>
            </a:r>
            <a:r>
              <a:rPr kumimoji="1" lang="en-US" altLang="ja-JP" sz="1200" b="1" dirty="0" smtClean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kumimoji="1" lang="en-US" altLang="ja-JP" sz="1200" b="1" dirty="0" smtClean="0">
                <a:solidFill>
                  <a:srgbClr val="FF0000"/>
                </a:solidFill>
              </a:rPr>
              <a:t>21.9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877185" y="2339638"/>
            <a:ext cx="1190009" cy="21884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solidFill>
                  <a:schemeClr val="tx1"/>
                </a:solidFill>
              </a:rPr>
              <a:t>総合</a:t>
            </a:r>
            <a:r>
              <a:rPr kumimoji="1" lang="en-US" altLang="ja-JP" sz="1000" b="1" dirty="0" smtClean="0">
                <a:solidFill>
                  <a:schemeClr val="tx1"/>
                </a:solidFill>
              </a:rPr>
              <a:t>Test </a:t>
            </a:r>
            <a:r>
              <a:rPr kumimoji="1" lang="en-US" altLang="ja-JP" sz="1000" b="1" dirty="0" smtClean="0">
                <a:solidFill>
                  <a:srgbClr val="FF0000"/>
                </a:solidFill>
              </a:rPr>
              <a:t>2.7</a:t>
            </a:r>
            <a:endParaRPr kumimoji="1" lang="ja-JP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1816679" y="2361672"/>
            <a:ext cx="1300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グループ化 34"/>
          <p:cNvGrpSpPr/>
          <p:nvPr/>
        </p:nvGrpSpPr>
        <p:grpSpPr>
          <a:xfrm>
            <a:off x="3301572" y="2822280"/>
            <a:ext cx="1366471" cy="1282729"/>
            <a:chOff x="5012201" y="3192293"/>
            <a:chExt cx="1366471" cy="1282729"/>
          </a:xfrm>
        </p:grpSpPr>
        <p:sp>
          <p:nvSpPr>
            <p:cNvPr id="31" name="正方形/長方形 30"/>
            <p:cNvSpPr/>
            <p:nvPr/>
          </p:nvSpPr>
          <p:spPr>
            <a:xfrm>
              <a:off x="5012201" y="3208628"/>
              <a:ext cx="1366471" cy="126639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グループ化 33"/>
            <p:cNvGrpSpPr/>
            <p:nvPr/>
          </p:nvGrpSpPr>
          <p:grpSpPr>
            <a:xfrm>
              <a:off x="5046030" y="3192293"/>
              <a:ext cx="1277958" cy="1194460"/>
              <a:chOff x="3447007" y="3054762"/>
              <a:chExt cx="1277958" cy="1166971"/>
            </a:xfrm>
          </p:grpSpPr>
          <p:sp>
            <p:nvSpPr>
              <p:cNvPr id="32" name="正方形/長方形 31"/>
              <p:cNvSpPr/>
              <p:nvPr/>
            </p:nvSpPr>
            <p:spPr>
              <a:xfrm>
                <a:off x="3502989" y="3484761"/>
                <a:ext cx="1189822" cy="73697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　・ 探針</a:t>
                </a:r>
                <a:endParaRPr kumimoji="1" lang="en-US" altLang="ja-JP" sz="1200" b="1" dirty="0" smtClean="0">
                  <a:solidFill>
                    <a:srgbClr val="2B2FDD"/>
                  </a:solidFill>
                </a:endParaRPr>
              </a:p>
              <a:p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　・ 品質予測</a:t>
                </a:r>
                <a:endParaRPr kumimoji="1" lang="en-US" altLang="ja-JP" sz="1200" b="1" dirty="0">
                  <a:solidFill>
                    <a:srgbClr val="2B2FDD"/>
                  </a:solidFill>
                </a:endParaRPr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3447007" y="3054762"/>
                <a:ext cx="1277958" cy="461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b="1" dirty="0" smtClean="0">
                    <a:solidFill>
                      <a:schemeClr val="bg1"/>
                    </a:solidFill>
                  </a:rPr>
                  <a:t>統計的手法</a:t>
                </a:r>
                <a:endParaRPr kumimoji="1" lang="ja-JP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5780367" y="1985570"/>
            <a:ext cx="1366471" cy="1282729"/>
            <a:chOff x="5012201" y="3192293"/>
            <a:chExt cx="1366471" cy="1282729"/>
          </a:xfrm>
        </p:grpSpPr>
        <p:sp>
          <p:nvSpPr>
            <p:cNvPr id="49" name="正方形/長方形 48"/>
            <p:cNvSpPr/>
            <p:nvPr/>
          </p:nvSpPr>
          <p:spPr>
            <a:xfrm>
              <a:off x="5012201" y="3208628"/>
              <a:ext cx="1366471" cy="1266394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5046030" y="3192293"/>
              <a:ext cx="1277958" cy="1194460"/>
              <a:chOff x="3447007" y="3054762"/>
              <a:chExt cx="1277958" cy="1166971"/>
            </a:xfrm>
          </p:grpSpPr>
          <p:sp>
            <p:nvSpPr>
              <p:cNvPr id="51" name="正方形/長方形 50"/>
              <p:cNvSpPr/>
              <p:nvPr/>
            </p:nvSpPr>
            <p:spPr>
              <a:xfrm>
                <a:off x="3502989" y="3484761"/>
                <a:ext cx="1189822" cy="73697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・ </a:t>
                </a:r>
                <a:r>
                  <a:rPr kumimoji="1" lang="en-US" altLang="ja-JP" sz="1200" b="1" dirty="0" smtClean="0">
                    <a:solidFill>
                      <a:srgbClr val="2B2FDD"/>
                    </a:solidFill>
                  </a:rPr>
                  <a:t>4</a:t>
                </a:r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倍返し</a:t>
                </a:r>
                <a:endParaRPr kumimoji="1" lang="en-US" altLang="ja-JP" sz="1200" b="1" dirty="0" smtClean="0">
                  <a:solidFill>
                    <a:srgbClr val="2B2FDD"/>
                  </a:solidFill>
                </a:endParaRPr>
              </a:p>
              <a:p>
                <a:pPr algn="ctr"/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・ </a:t>
                </a:r>
                <a:r>
                  <a:rPr kumimoji="1" lang="en-US" altLang="ja-JP" sz="1200" b="1" dirty="0" smtClean="0">
                    <a:solidFill>
                      <a:srgbClr val="2B2FDD"/>
                    </a:solidFill>
                  </a:rPr>
                  <a:t>5</a:t>
                </a:r>
                <a:r>
                  <a:rPr kumimoji="1" lang="ja-JP" altLang="en-US" sz="1200" b="1" dirty="0" smtClean="0">
                    <a:solidFill>
                      <a:srgbClr val="2B2FDD"/>
                    </a:solidFill>
                  </a:rPr>
                  <a:t>倍返し</a:t>
                </a:r>
                <a:endParaRPr kumimoji="1" lang="en-US" altLang="ja-JP" sz="1200" b="1" dirty="0">
                  <a:solidFill>
                    <a:srgbClr val="2B2FDD"/>
                  </a:solidFill>
                </a:endParaRPr>
              </a:p>
            </p:txBody>
          </p:sp>
          <p:sp>
            <p:nvSpPr>
              <p:cNvPr id="52" name="正方形/長方形 51"/>
              <p:cNvSpPr/>
              <p:nvPr/>
            </p:nvSpPr>
            <p:spPr>
              <a:xfrm>
                <a:off x="3447007" y="3054762"/>
                <a:ext cx="1277958" cy="4614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200" b="1" dirty="0" smtClean="0">
                    <a:solidFill>
                      <a:schemeClr val="bg1"/>
                    </a:solidFill>
                  </a:rPr>
                  <a:t>確率的手法</a:t>
                </a:r>
                <a:endParaRPr kumimoji="1" lang="ja-JP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715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品質とは？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ja-JP" altLang="en-US" sz="2000" dirty="0" smtClean="0"/>
              <a:t>本来</a:t>
            </a:r>
            <a:r>
              <a:rPr lang="ja-JP" altLang="en-US" sz="2000" dirty="0"/>
              <a:t>備わっている特性の集まりが要求事項を満たす程度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/>
          <a:srcRect l="22781" t="36932" r="63919" b="39077"/>
          <a:stretch/>
        </p:blipFill>
        <p:spPr>
          <a:xfrm>
            <a:off x="2014205" y="1668586"/>
            <a:ext cx="1216025" cy="1165225"/>
          </a:xfrm>
          <a:prstGeom prst="rect">
            <a:avLst/>
          </a:prstGeom>
        </p:spPr>
      </p:pic>
      <p:grpSp>
        <p:nvGrpSpPr>
          <p:cNvPr id="31" name="グループ化 30"/>
          <p:cNvGrpSpPr/>
          <p:nvPr/>
        </p:nvGrpSpPr>
        <p:grpSpPr>
          <a:xfrm>
            <a:off x="2945181" y="3823574"/>
            <a:ext cx="6388100" cy="2088982"/>
            <a:chOff x="2945181" y="3823574"/>
            <a:chExt cx="6388100" cy="2088982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 rotWithShape="1">
            <a:blip r:embed="rId4"/>
            <a:srcRect l="30163" t="65510" r="34264" b="11257"/>
            <a:stretch/>
          </p:blipFill>
          <p:spPr>
            <a:xfrm>
              <a:off x="2945181" y="3823574"/>
              <a:ext cx="6388100" cy="1771540"/>
            </a:xfrm>
            <a:prstGeom prst="rect">
              <a:avLst/>
            </a:prstGeom>
          </p:spPr>
        </p:pic>
        <p:sp>
          <p:nvSpPr>
            <p:cNvPr id="22" name="正方形/長方形 21"/>
            <p:cNvSpPr/>
            <p:nvPr/>
          </p:nvSpPr>
          <p:spPr>
            <a:xfrm>
              <a:off x="2956198" y="5584096"/>
              <a:ext cx="1494105" cy="328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顧客の説明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4576492" y="5584096"/>
              <a:ext cx="1494105" cy="328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管理者の理解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6196816" y="5575085"/>
              <a:ext cx="1494105" cy="328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分析者の設計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7798099" y="5573080"/>
              <a:ext cx="1494105" cy="328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開発者の製造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4437431" y="1394738"/>
            <a:ext cx="4895850" cy="2061907"/>
            <a:chOff x="4440422" y="1422191"/>
            <a:chExt cx="4895850" cy="2061907"/>
          </a:xfrm>
        </p:grpSpPr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5"/>
            <a:srcRect l="39033" t="38632" r="34193" b="38228"/>
            <a:stretch/>
          </p:blipFill>
          <p:spPr>
            <a:xfrm>
              <a:off x="4440422" y="1422191"/>
              <a:ext cx="4895850" cy="1754584"/>
            </a:xfrm>
            <a:prstGeom prst="rect">
              <a:avLst/>
            </a:prstGeom>
          </p:spPr>
        </p:pic>
        <p:sp>
          <p:nvSpPr>
            <p:cNvPr id="28" name="正方形/長方形 27"/>
            <p:cNvSpPr/>
            <p:nvPr/>
          </p:nvSpPr>
          <p:spPr>
            <a:xfrm>
              <a:off x="7777200" y="3165758"/>
              <a:ext cx="1524166" cy="317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維持保守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130187" y="3166655"/>
              <a:ext cx="1524166" cy="317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請求された費用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4483174" y="3165758"/>
              <a:ext cx="1524166" cy="317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設置された機能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5227483" y="2074231"/>
            <a:ext cx="2113167" cy="3014983"/>
            <a:chOff x="397415" y="2912271"/>
            <a:chExt cx="2113167" cy="3014983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 rotWithShape="1">
            <a:blip r:embed="rId6"/>
            <a:srcRect l="41949" t="44320" r="44889" b="20774"/>
            <a:stretch/>
          </p:blipFill>
          <p:spPr>
            <a:xfrm>
              <a:off x="397415" y="2912271"/>
              <a:ext cx="2113167" cy="2711088"/>
            </a:xfrm>
            <a:prstGeom prst="rect">
              <a:avLst/>
            </a:prstGeom>
          </p:spPr>
        </p:pic>
        <p:sp>
          <p:nvSpPr>
            <p:cNvPr id="34" name="正方形/長方形 33"/>
            <p:cNvSpPr/>
            <p:nvPr/>
          </p:nvSpPr>
          <p:spPr>
            <a:xfrm>
              <a:off x="445970" y="5609811"/>
              <a:ext cx="2020543" cy="317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 smtClean="0">
                  <a:solidFill>
                    <a:schemeClr val="tx1"/>
                  </a:solidFill>
                </a:rPr>
                <a:t>顧客の要求事項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736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品質確保管理　Ｒａｎｋ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561654"/>
              </p:ext>
            </p:extLst>
          </p:nvPr>
        </p:nvGraphicFramePr>
        <p:xfrm>
          <a:off x="812797" y="1014730"/>
          <a:ext cx="10515600" cy="4953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750"/>
                <a:gridCol w="5229727"/>
                <a:gridCol w="1812758"/>
                <a:gridCol w="2553365"/>
              </a:tblGrid>
              <a:tr h="54889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dirty="0" smtClean="0"/>
                        <a:t>品質</a:t>
                      </a:r>
                      <a:endParaRPr kumimoji="1" lang="en-US" altLang="ja-JP" sz="1500" dirty="0" smtClean="0"/>
                    </a:p>
                    <a:p>
                      <a:pPr algn="ctr"/>
                      <a:r>
                        <a:rPr kumimoji="1" lang="ja-JP" altLang="en-US" sz="1500" dirty="0" smtClean="0"/>
                        <a:t>Ｒａｎｋ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dirty="0" smtClean="0"/>
                        <a:t>定義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dirty="0" smtClean="0"/>
                        <a:t>要求信頼度</a:t>
                      </a:r>
                      <a:endParaRPr kumimoji="1" lang="en-US" altLang="ja-JP" sz="1500" dirty="0" smtClean="0"/>
                    </a:p>
                    <a:p>
                      <a:pPr algn="ctr"/>
                      <a:r>
                        <a:rPr kumimoji="1" lang="ja-JP" altLang="en-US" sz="1500" dirty="0" smtClean="0"/>
                        <a:t>（障害回復時間）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dirty="0" smtClean="0"/>
                        <a:t>システム例</a:t>
                      </a:r>
                      <a:endParaRPr kumimoji="1" lang="ja-JP" altLang="en-US" sz="1500" dirty="0"/>
                    </a:p>
                  </a:txBody>
                  <a:tcPr/>
                </a:tc>
              </a:tr>
              <a:tr h="797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AAA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Rank</a:t>
                      </a:r>
                      <a:r>
                        <a:rPr kumimoji="1" lang="ja-JP" altLang="en-US" sz="1500" dirty="0" smtClean="0"/>
                        <a:t>　</a:t>
                      </a:r>
                      <a:r>
                        <a:rPr kumimoji="1" lang="en-US" altLang="ja-JP" sz="1500" dirty="0" smtClean="0"/>
                        <a:t>AA</a:t>
                      </a:r>
                      <a:r>
                        <a:rPr kumimoji="1" lang="ja-JP" altLang="en-US" sz="1500" dirty="0" smtClean="0"/>
                        <a:t>の中でも公共性が高く、社会／経済活動にとても密着されて、機能停止／低下が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社会的（世界的）に重大な混乱</a:t>
                      </a:r>
                      <a:r>
                        <a:rPr kumimoji="1" lang="ja-JP" altLang="en-US" sz="1500" dirty="0" smtClean="0"/>
                        <a:t>を起こす特定システム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数秒以内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証券取引所売買システム</a:t>
                      </a:r>
                      <a:endParaRPr kumimoji="1" lang="ja-JP" altLang="en-US" sz="1500" dirty="0"/>
                    </a:p>
                  </a:txBody>
                  <a:tcPr/>
                </a:tc>
              </a:tr>
              <a:tr h="797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AA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公共性が高く、社会／経済活動にとても密着されて、機能停止／低下が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社会的（全国的）に重大な混乱</a:t>
                      </a:r>
                      <a:r>
                        <a:rPr kumimoji="1" lang="ja-JP" altLang="en-US" sz="1500" dirty="0" smtClean="0"/>
                        <a:t>を起こすシステム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数分以内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都心銀行勘定系システム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en-US" altLang="ja-JP" sz="1500" dirty="0" smtClean="0"/>
                        <a:t>JR</a:t>
                      </a:r>
                      <a:r>
                        <a:rPr kumimoji="1" lang="ja-JP" altLang="en-US" sz="1500" dirty="0" smtClean="0"/>
                        <a:t>座席予約システム</a:t>
                      </a:r>
                      <a:endParaRPr kumimoji="1" lang="ja-JP" altLang="en-US" sz="1500" dirty="0"/>
                    </a:p>
                  </a:txBody>
                  <a:tcPr/>
                </a:tc>
              </a:tr>
              <a:tr h="797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A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dirty="0" smtClean="0"/>
                        <a:t>公共性が高く、社会／経済活動にとても密着されて、機能停止／低下が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特定企業の信用失墜／経済的損失</a:t>
                      </a:r>
                      <a:r>
                        <a:rPr kumimoji="1" lang="ja-JP" altLang="en-US" sz="1500" dirty="0" smtClean="0"/>
                        <a:t>を起こすシステム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30</a:t>
                      </a:r>
                      <a:r>
                        <a:rPr kumimoji="1" lang="ja-JP" altLang="en-US" sz="1500" dirty="0" smtClean="0"/>
                        <a:t>分以内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地方銀行勘定系システム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証券会社株式注文システム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電力システム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通信系料金計算システム</a:t>
                      </a:r>
                      <a:endParaRPr kumimoji="1" lang="ja-JP" altLang="en-US" sz="1500" dirty="0"/>
                    </a:p>
                  </a:txBody>
                  <a:tcPr/>
                </a:tc>
              </a:tr>
              <a:tr h="797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B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dirty="0" smtClean="0"/>
                        <a:t>公共性が高く、社会／経済活動にとても密着されているが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、システム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規模と影響が比較的に小さい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システム</a:t>
                      </a:r>
                      <a:endParaRPr kumimoji="1" lang="en-US" altLang="ja-JP" sz="15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dirty="0" smtClean="0"/>
                        <a:t>企業の基幹業務で企業規模を見て、比較的に影響が大きいシステム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2</a:t>
                      </a:r>
                      <a:r>
                        <a:rPr kumimoji="1" lang="ja-JP" altLang="en-US" sz="1500" dirty="0" smtClean="0"/>
                        <a:t>時間以内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金融情報系システム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保険システム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生産管理、物流システム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電力設備計画システム</a:t>
                      </a:r>
                      <a:endParaRPr kumimoji="1" lang="ja-JP" altLang="en-US" sz="1500" dirty="0"/>
                    </a:p>
                  </a:txBody>
                  <a:tcPr/>
                </a:tc>
              </a:tr>
              <a:tr h="7977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C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企業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の部門システム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、又は個人業務を支援するシステム</a:t>
                      </a:r>
                      <a:r>
                        <a:rPr kumimoji="1" lang="ja-JP" altLang="en-US" sz="1500" dirty="0" smtClean="0"/>
                        <a:t>で基幹システムとは関連が少ないシステム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2</a:t>
                      </a:r>
                      <a:r>
                        <a:rPr kumimoji="1" lang="ja-JP" altLang="en-US" sz="1500" dirty="0" smtClean="0"/>
                        <a:t>時間以上可能</a:t>
                      </a:r>
                      <a:endParaRPr kumimoji="1" lang="ja-JP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346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日立開発方法論（１）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969952"/>
            <a:ext cx="10642595" cy="14345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en-US" sz="1600" b="1" dirty="0" smtClean="0">
                <a:latin typeface="+mj-ea"/>
                <a:ea typeface="+mj-ea"/>
              </a:rPr>
              <a:t>　</a:t>
            </a:r>
            <a:r>
              <a:rPr lang="en-US" altLang="ja-JP" sz="1600" b="1" dirty="0" smtClean="0">
                <a:latin typeface="+mj-ea"/>
                <a:ea typeface="+mj-ea"/>
              </a:rPr>
              <a:t>HIPACE</a:t>
            </a:r>
            <a:r>
              <a:rPr lang="ja-JP" altLang="en-US" sz="1600" b="1" dirty="0" smtClean="0">
                <a:latin typeface="+mj-ea"/>
                <a:ea typeface="+mj-ea"/>
              </a:rPr>
              <a:t>（</a:t>
            </a:r>
            <a:r>
              <a:rPr lang="en-US" altLang="ja-JP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HI</a:t>
            </a:r>
            <a:r>
              <a:rPr lang="en-US" altLang="ja-JP" sz="1600" b="1" dirty="0" smtClean="0">
                <a:latin typeface="+mj-ea"/>
                <a:ea typeface="+mj-ea"/>
              </a:rPr>
              <a:t>TACH </a:t>
            </a:r>
            <a:r>
              <a:rPr lang="en-US" altLang="ja-JP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P</a:t>
            </a:r>
            <a:r>
              <a:rPr lang="en-US" altLang="ja-JP" sz="1600" b="1" dirty="0" smtClean="0">
                <a:latin typeface="+mj-ea"/>
                <a:ea typeface="+mj-ea"/>
              </a:rPr>
              <a:t>hased </a:t>
            </a:r>
            <a:r>
              <a:rPr lang="en-US" altLang="ja-JP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A</a:t>
            </a:r>
            <a:r>
              <a:rPr lang="en-US" altLang="ja-JP" sz="1600" b="1" dirty="0" smtClean="0">
                <a:latin typeface="+mj-ea"/>
                <a:ea typeface="+mj-ea"/>
              </a:rPr>
              <a:t>pproach for High Productive </a:t>
            </a:r>
            <a:r>
              <a:rPr lang="en-US" altLang="ja-JP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en-US" altLang="ja-JP" sz="1600" b="1" dirty="0" smtClean="0">
                <a:latin typeface="+mj-ea"/>
                <a:ea typeface="+mj-ea"/>
              </a:rPr>
              <a:t>omputer System’s </a:t>
            </a:r>
            <a:r>
              <a:rPr lang="en-US" altLang="ja-JP" sz="1600" b="1" u="sng" dirty="0" smtClean="0">
                <a:solidFill>
                  <a:srgbClr val="FF0000"/>
                </a:solidFill>
                <a:latin typeface="+mj-ea"/>
                <a:ea typeface="+mj-ea"/>
              </a:rPr>
              <a:t>E</a:t>
            </a:r>
            <a:r>
              <a:rPr lang="en-US" altLang="ja-JP" sz="1600" b="1" dirty="0" smtClean="0">
                <a:latin typeface="+mj-ea"/>
                <a:ea typeface="+mj-ea"/>
              </a:rPr>
              <a:t>ngineering </a:t>
            </a:r>
            <a:r>
              <a:rPr lang="ja-JP" altLang="en-US" sz="1600" b="1" dirty="0" smtClean="0">
                <a:latin typeface="+mj-ea"/>
                <a:ea typeface="+mj-ea"/>
              </a:rPr>
              <a:t>）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1600" b="1" dirty="0">
                <a:latin typeface="+mj-ea"/>
                <a:ea typeface="+mj-ea"/>
              </a:rPr>
              <a:t>　</a:t>
            </a:r>
            <a:r>
              <a:rPr lang="ja-JP" altLang="en-US" sz="1600" b="1" dirty="0" smtClean="0">
                <a:latin typeface="+mj-ea"/>
                <a:ea typeface="+mj-ea"/>
              </a:rPr>
              <a:t>　： システム生命周期を体系化した日立標準開発プロセス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ja-JP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1600" dirty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　　　</a:t>
            </a:r>
            <a:r>
              <a:rPr lang="en-US" altLang="ja-JP" sz="1600" dirty="0" smtClean="0">
                <a:latin typeface="+mj-ea"/>
                <a:ea typeface="+mj-ea"/>
              </a:rPr>
              <a:t>HIPACE</a:t>
            </a:r>
            <a:r>
              <a:rPr lang="ja-JP" altLang="en-US" sz="1600" dirty="0" smtClean="0">
                <a:latin typeface="+mj-ea"/>
                <a:ea typeface="+mj-ea"/>
              </a:rPr>
              <a:t>は企業が持っている一つの業務システムを企画から開発、運用までの生命周期を定義した日立の標準開発プルセスである。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sz="1600" dirty="0">
                <a:latin typeface="+mj-ea"/>
                <a:ea typeface="+mj-ea"/>
              </a:rPr>
              <a:t>　</a:t>
            </a:r>
            <a:r>
              <a:rPr kumimoji="1" lang="ja-JP" altLang="en-US" sz="1600" dirty="0" smtClean="0">
                <a:latin typeface="+mj-ea"/>
                <a:ea typeface="+mj-ea"/>
              </a:rPr>
              <a:t>　　　この開発プロセスに従って作業をすると、効率的で漏れなく作業を実施できるので、高品質サービスを顧客へ提供可能である。</a:t>
            </a:r>
            <a:endParaRPr kumimoji="1" lang="en-US" altLang="ja-JP" sz="1600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ja-JP" altLang="en-US" sz="1600" dirty="0">
              <a:latin typeface="+mj-ea"/>
              <a:ea typeface="+mj-ea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正方形/長方形 9"/>
          <p:cNvSpPr/>
          <p:nvPr/>
        </p:nvSpPr>
        <p:spPr>
          <a:xfrm>
            <a:off x="1049867" y="3099281"/>
            <a:ext cx="2573866" cy="329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Enterprise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Level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49867" y="4914198"/>
            <a:ext cx="2573866" cy="329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個別 </a:t>
            </a:r>
            <a:r>
              <a:rPr kumimoji="1" lang="en-US" altLang="ja-JP" dirty="0" smtClean="0"/>
              <a:t>System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Level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949821" y="3099281"/>
            <a:ext cx="1571438" cy="3270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事業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戦略　再検討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520776" y="3096605"/>
            <a:ext cx="1271910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事業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計画樹立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02301" y="3096605"/>
            <a:ext cx="2838051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640353" y="3096605"/>
            <a:ext cx="1897526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事業評価／改善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49338" y="4915535"/>
            <a:ext cx="1197428" cy="32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要件分析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146766" y="4915535"/>
            <a:ext cx="1197428" cy="32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基本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設計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344193" y="4915535"/>
            <a:ext cx="1406435" cy="328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詳細設計／製造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750630" y="4915534"/>
            <a:ext cx="1066801" cy="3283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テスト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8819463" y="4914198"/>
            <a:ext cx="1523033" cy="329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運用準備／移行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0342497" y="4914198"/>
            <a:ext cx="1114437" cy="329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本番運用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3949338" y="3944981"/>
            <a:ext cx="7167153" cy="5617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事業全体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5468524" y="4091157"/>
            <a:ext cx="823417" cy="2600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コネクタ 28"/>
          <p:cNvCxnSpPr>
            <a:stCxn id="25" idx="2"/>
          </p:cNvCxnSpPr>
          <p:nvPr/>
        </p:nvCxnSpPr>
        <p:spPr>
          <a:xfrm flipH="1">
            <a:off x="3949338" y="4221203"/>
            <a:ext cx="1519186" cy="69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stCxn id="25" idx="6"/>
          </p:cNvCxnSpPr>
          <p:nvPr/>
        </p:nvCxnSpPr>
        <p:spPr>
          <a:xfrm>
            <a:off x="6291941" y="4221203"/>
            <a:ext cx="5150155" cy="67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かっこ 32"/>
          <p:cNvSpPr/>
          <p:nvPr/>
        </p:nvSpPr>
        <p:spPr>
          <a:xfrm rot="16200000">
            <a:off x="7620017" y="1627743"/>
            <a:ext cx="151401" cy="7492760"/>
          </a:xfrm>
          <a:prstGeom prst="leftBracket">
            <a:avLst>
              <a:gd name="adj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49820" y="5490175"/>
            <a:ext cx="3045339" cy="202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HIPACE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で定義する生命周期プロセス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19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/>
        </p:nvSpPr>
        <p:spPr>
          <a:xfrm>
            <a:off x="5251753" y="4490182"/>
            <a:ext cx="1736876" cy="1534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日立開発方法論（</a:t>
            </a:r>
            <a:r>
              <a:rPr lang="ja-JP" altLang="en-US" sz="2800" dirty="0"/>
              <a:t>２</a:t>
            </a:r>
            <a:r>
              <a:rPr kumimoji="1" lang="ja-JP" altLang="en-US" sz="2800" dirty="0" smtClean="0"/>
              <a:t>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969952"/>
            <a:ext cx="10642595" cy="1335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b="1" dirty="0" smtClean="0">
                <a:latin typeface="+mj-ea"/>
                <a:ea typeface="+mj-ea"/>
              </a:rPr>
              <a:t>　</a:t>
            </a:r>
            <a:r>
              <a:rPr lang="en-US" altLang="ja-JP" sz="1400" b="1" dirty="0" smtClean="0">
                <a:latin typeface="+mj-ea"/>
                <a:ea typeface="+mj-ea"/>
              </a:rPr>
              <a:t>HIPACE</a:t>
            </a:r>
            <a:r>
              <a:rPr lang="ja-JP" altLang="en-US" sz="1400" b="1" dirty="0" smtClean="0">
                <a:latin typeface="+mj-ea"/>
                <a:ea typeface="+mj-ea"/>
              </a:rPr>
              <a:t>　</a:t>
            </a:r>
            <a:r>
              <a:rPr lang="en-US" altLang="ja-JP" sz="1400" b="1" dirty="0" smtClean="0">
                <a:latin typeface="+mj-ea"/>
                <a:ea typeface="+mj-ea"/>
              </a:rPr>
              <a:t>WBS</a:t>
            </a:r>
            <a:r>
              <a:rPr lang="ja-JP" altLang="en-US" sz="1400" b="1" dirty="0" smtClean="0">
                <a:latin typeface="+mj-ea"/>
                <a:ea typeface="+mj-ea"/>
              </a:rPr>
              <a:t>　定義構造</a:t>
            </a:r>
            <a:endParaRPr lang="en-US" altLang="ja-JP" sz="1400" b="1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sz="1400" dirty="0" smtClean="0">
                <a:latin typeface="+mj-ea"/>
                <a:ea typeface="+mj-ea"/>
              </a:rPr>
              <a:t>　　　　</a:t>
            </a:r>
            <a:r>
              <a:rPr kumimoji="1" lang="en-US" altLang="ja-JP" sz="1400" dirty="0" smtClean="0">
                <a:latin typeface="+mj-ea"/>
                <a:ea typeface="+mj-ea"/>
              </a:rPr>
              <a:t>WBS</a:t>
            </a:r>
            <a:r>
              <a:rPr kumimoji="1" lang="ja-JP" altLang="en-US" sz="1400" dirty="0" smtClean="0">
                <a:latin typeface="+mj-ea"/>
                <a:ea typeface="+mj-ea"/>
              </a:rPr>
              <a:t>は物</a:t>
            </a:r>
            <a:r>
              <a:rPr lang="ja-JP" altLang="en-US" sz="1400" dirty="0">
                <a:latin typeface="+mj-ea"/>
              </a:rPr>
              <a:t>事</a:t>
            </a:r>
            <a:r>
              <a:rPr kumimoji="1" lang="ja-JP" altLang="en-US" sz="1400" dirty="0" smtClean="0">
                <a:latin typeface="+mj-ea"/>
                <a:ea typeface="+mj-ea"/>
              </a:rPr>
              <a:t>を</a:t>
            </a:r>
            <a:r>
              <a:rPr kumimoji="1" lang="ja-JP" altLang="en-US" sz="1400" dirty="0" smtClean="0">
                <a:latin typeface="+mj-ea"/>
                <a:ea typeface="+mj-ea"/>
              </a:rPr>
              <a:t>階層的に表現する定義構造で、ここでは開発プロセス階層を表現する。</a:t>
            </a:r>
            <a:endParaRPr kumimoji="1" lang="en-US" altLang="ja-JP" sz="1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1400" dirty="0">
                <a:latin typeface="+mj-ea"/>
                <a:ea typeface="+mj-ea"/>
              </a:rPr>
              <a:t>　</a:t>
            </a:r>
            <a:r>
              <a:rPr lang="ja-JP" altLang="en-US" sz="1400" dirty="0" smtClean="0">
                <a:latin typeface="+mj-ea"/>
                <a:ea typeface="+mj-ea"/>
              </a:rPr>
              <a:t>　　　</a:t>
            </a:r>
            <a:r>
              <a:rPr lang="en-US" altLang="ja-JP" sz="1400" dirty="0" smtClean="0">
                <a:latin typeface="+mj-ea"/>
                <a:ea typeface="+mj-ea"/>
              </a:rPr>
              <a:t>HIPACE</a:t>
            </a:r>
            <a:r>
              <a:rPr lang="ja-JP" altLang="en-US" sz="1400" dirty="0" smtClean="0">
                <a:latin typeface="+mj-ea"/>
                <a:ea typeface="+mj-ea"/>
              </a:rPr>
              <a:t>では</a:t>
            </a:r>
            <a:r>
              <a:rPr lang="ja-JP" altLang="en-US" sz="1400" dirty="0" smtClean="0">
                <a:latin typeface="+mj-ea"/>
                <a:ea typeface="+mj-ea"/>
              </a:rPr>
              <a:t>作業プロセスを</a:t>
            </a:r>
            <a:r>
              <a:rPr lang="en-US" altLang="ja-JP" sz="1400" dirty="0" smtClean="0">
                <a:latin typeface="+mj-ea"/>
                <a:ea typeface="+mj-ea"/>
              </a:rPr>
              <a:t>Phase</a:t>
            </a:r>
            <a:r>
              <a:rPr lang="ja-JP" altLang="en-US" sz="1400" dirty="0" smtClean="0">
                <a:latin typeface="+mj-ea"/>
                <a:ea typeface="+mj-ea"/>
              </a:rPr>
              <a:t>（時間軸）と</a:t>
            </a:r>
            <a:r>
              <a:rPr lang="en-US" altLang="ja-JP" sz="1400" dirty="0" smtClean="0">
                <a:latin typeface="+mj-ea"/>
                <a:ea typeface="+mj-ea"/>
              </a:rPr>
              <a:t>Category</a:t>
            </a:r>
            <a:r>
              <a:rPr lang="ja-JP" altLang="en-US" sz="1400" dirty="0" smtClean="0">
                <a:latin typeface="+mj-ea"/>
                <a:ea typeface="+mj-ea"/>
              </a:rPr>
              <a:t>（設計対象）で分類する。また、分類した最上位レベルを</a:t>
            </a:r>
            <a:endParaRPr lang="en-US" altLang="ja-JP" sz="14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sz="1400" dirty="0">
                <a:latin typeface="+mj-ea"/>
                <a:ea typeface="+mj-ea"/>
              </a:rPr>
              <a:t>　</a:t>
            </a:r>
            <a:r>
              <a:rPr kumimoji="1" lang="ja-JP" altLang="en-US" sz="1400" dirty="0" smtClean="0">
                <a:latin typeface="+mj-ea"/>
                <a:ea typeface="+mj-ea"/>
              </a:rPr>
              <a:t>　　　</a:t>
            </a:r>
            <a:r>
              <a:rPr kumimoji="1" lang="en-US" altLang="ja-JP" sz="1400" dirty="0" smtClean="0">
                <a:latin typeface="+mj-ea"/>
                <a:ea typeface="+mj-ea"/>
              </a:rPr>
              <a:t>“Process”</a:t>
            </a:r>
            <a:r>
              <a:rPr kumimoji="1" lang="ja-JP" altLang="en-US" sz="1400" dirty="0" smtClean="0">
                <a:latin typeface="+mj-ea"/>
                <a:ea typeface="+mj-ea"/>
              </a:rPr>
              <a:t>とし、その配下に</a:t>
            </a:r>
            <a:r>
              <a:rPr lang="en-US" altLang="ja-JP" sz="1400" dirty="0" smtClean="0">
                <a:latin typeface="+mj-ea"/>
              </a:rPr>
              <a:t>“Step”</a:t>
            </a:r>
            <a:r>
              <a:rPr lang="ja-JP" altLang="en-US" sz="1400" dirty="0" err="1" smtClean="0">
                <a:latin typeface="+mj-ea"/>
              </a:rPr>
              <a:t>，</a:t>
            </a:r>
            <a:r>
              <a:rPr lang="en-US" altLang="ja-JP" sz="1400" dirty="0" smtClean="0">
                <a:latin typeface="+mj-ea"/>
              </a:rPr>
              <a:t>“</a:t>
            </a:r>
            <a:r>
              <a:rPr lang="ja-JP" altLang="en-US" sz="1400" dirty="0" smtClean="0">
                <a:latin typeface="+mj-ea"/>
              </a:rPr>
              <a:t>作業</a:t>
            </a:r>
            <a:r>
              <a:rPr lang="en-US" altLang="ja-JP" sz="1400" dirty="0" smtClean="0">
                <a:latin typeface="+mj-ea"/>
              </a:rPr>
              <a:t>”</a:t>
            </a:r>
            <a:r>
              <a:rPr lang="ja-JP" altLang="en-US" sz="1400" dirty="0" smtClean="0">
                <a:latin typeface="+mj-ea"/>
              </a:rPr>
              <a:t>としてブレイクダウンする。</a:t>
            </a:r>
            <a:endParaRPr kumimoji="1" lang="en-US" altLang="ja-JP" sz="1400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4" name="正方形/長方形 13"/>
          <p:cNvSpPr/>
          <p:nvPr/>
        </p:nvSpPr>
        <p:spPr>
          <a:xfrm>
            <a:off x="3949821" y="2524515"/>
            <a:ext cx="1571438" cy="32704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要件定義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520776" y="2521839"/>
            <a:ext cx="1271910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基本設計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02301" y="2521839"/>
            <a:ext cx="2838051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詳細設計／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Coding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／単体テスト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9640353" y="2521839"/>
            <a:ext cx="1897526" cy="3297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054325" y="2954203"/>
            <a:ext cx="1197428" cy="1293781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98951" y="2965379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 smtClean="0">
                <a:solidFill>
                  <a:schemeClr val="tx1"/>
                </a:solidFill>
              </a:rPr>
              <a:t>顧客支援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1513985" y="2901108"/>
            <a:ext cx="101772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474796" y="3315458"/>
            <a:ext cx="101772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1481979" y="3811848"/>
            <a:ext cx="101772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73331" y="4307799"/>
            <a:ext cx="101772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1898950" y="3382511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System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開発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898950" y="3811407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 smtClean="0">
                <a:solidFill>
                  <a:schemeClr val="tx1"/>
                </a:solidFill>
              </a:rPr>
              <a:t>業務開発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193648" y="2951715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 smtClean="0">
                <a:solidFill>
                  <a:schemeClr val="tx1"/>
                </a:solidFill>
              </a:rPr>
              <a:t>要件定義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5584252" y="3388337"/>
            <a:ext cx="1208434" cy="37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システム設計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6841490" y="3375272"/>
            <a:ext cx="2798862" cy="3928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システム詳細設計／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Coding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／単体テスト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699089" y="3372467"/>
            <a:ext cx="1838789" cy="39568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結合テスト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システムテスト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5596097" y="3884822"/>
            <a:ext cx="1208434" cy="3798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業務設計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847975" y="3871661"/>
            <a:ext cx="2798862" cy="3928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業務詳細設計／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Coding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／単体テスト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9699089" y="3868417"/>
            <a:ext cx="1838789" cy="39568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結合テスト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総合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テスト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5701030" y="4450993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 smtClean="0">
                <a:solidFill>
                  <a:schemeClr val="tx1"/>
                </a:solidFill>
              </a:rPr>
              <a:t>業務設計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5520776" y="4764882"/>
            <a:ext cx="1208434" cy="3071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A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機能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520776" y="5116946"/>
            <a:ext cx="1208434" cy="3071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B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機能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520776" y="5481642"/>
            <a:ext cx="1208434" cy="3071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C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機能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直線コネクタ 49"/>
          <p:cNvCxnSpPr/>
          <p:nvPr/>
        </p:nvCxnSpPr>
        <p:spPr>
          <a:xfrm flipH="1">
            <a:off x="11681929" y="2861665"/>
            <a:ext cx="2432" cy="14546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857916" y="5759128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・・・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 flipH="1">
            <a:off x="5251753" y="4247984"/>
            <a:ext cx="417951" cy="2421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6792686" y="4215042"/>
            <a:ext cx="199504" cy="2751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/>
          <p:cNvSpPr/>
          <p:nvPr/>
        </p:nvSpPr>
        <p:spPr>
          <a:xfrm>
            <a:off x="7878318" y="4465940"/>
            <a:ext cx="1736876" cy="15348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8147341" y="4886944"/>
            <a:ext cx="1208434" cy="3071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C-1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処理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8147341" y="5239008"/>
            <a:ext cx="1208434" cy="3071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C-2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処理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8147341" y="5603704"/>
            <a:ext cx="1208434" cy="3071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C-3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処理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8437068" y="4486278"/>
            <a:ext cx="1001003" cy="34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C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機能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65" name="直線コネクタ 64"/>
          <p:cNvCxnSpPr/>
          <p:nvPr/>
        </p:nvCxnSpPr>
        <p:spPr>
          <a:xfrm flipH="1">
            <a:off x="6729211" y="4490182"/>
            <a:ext cx="1158711" cy="97994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flipH="1" flipV="1">
            <a:off x="6702034" y="5768458"/>
            <a:ext cx="1185888" cy="1744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角丸四角形 70"/>
          <p:cNvSpPr/>
          <p:nvPr/>
        </p:nvSpPr>
        <p:spPr>
          <a:xfrm>
            <a:off x="1763486" y="2686698"/>
            <a:ext cx="1136467" cy="179958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角丸四角形 77"/>
          <p:cNvSpPr/>
          <p:nvPr/>
        </p:nvSpPr>
        <p:spPr>
          <a:xfrm>
            <a:off x="3925872" y="2491270"/>
            <a:ext cx="7724731" cy="370395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角丸四角形吹き出し 80"/>
          <p:cNvSpPr/>
          <p:nvPr/>
        </p:nvSpPr>
        <p:spPr>
          <a:xfrm>
            <a:off x="1222871" y="5071996"/>
            <a:ext cx="1079653" cy="531708"/>
          </a:xfrm>
          <a:prstGeom prst="wedgeRoundRectCallout">
            <a:avLst>
              <a:gd name="adj1" fmla="val 30853"/>
              <a:gd name="adj2" fmla="val -15712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</a:rPr>
              <a:t>Category</a:t>
            </a:r>
            <a:endParaRPr kumimoji="1" lang="ja-JP" altLang="en-US" sz="1400" b="1" dirty="0">
              <a:solidFill>
                <a:srgbClr val="FF0000"/>
              </a:solidFill>
            </a:endParaRPr>
          </a:p>
          <a:p>
            <a:pPr algn="ctr"/>
            <a:endParaRPr kumimoji="1" lang="ja-JP" altLang="en-US" sz="1400" dirty="0"/>
          </a:p>
        </p:txBody>
      </p:sp>
      <p:sp>
        <p:nvSpPr>
          <p:cNvPr id="82" name="角丸四角形吹き出し 81"/>
          <p:cNvSpPr/>
          <p:nvPr/>
        </p:nvSpPr>
        <p:spPr>
          <a:xfrm>
            <a:off x="3727255" y="5392565"/>
            <a:ext cx="1079653" cy="531708"/>
          </a:xfrm>
          <a:prstGeom prst="wedgeRoundRectCallout">
            <a:avLst>
              <a:gd name="adj1" fmla="val 111465"/>
              <a:gd name="adj2" fmla="val -1001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rgbClr val="FF0000"/>
                </a:solidFill>
              </a:rPr>
              <a:t>Step</a:t>
            </a:r>
            <a:endParaRPr kumimoji="1" lang="ja-JP" altLang="en-US" sz="1400" dirty="0"/>
          </a:p>
        </p:txBody>
      </p:sp>
      <p:sp>
        <p:nvSpPr>
          <p:cNvPr id="83" name="角丸四角形吹き出し 82"/>
          <p:cNvSpPr/>
          <p:nvPr/>
        </p:nvSpPr>
        <p:spPr>
          <a:xfrm>
            <a:off x="3821038" y="4461069"/>
            <a:ext cx="1079653" cy="531708"/>
          </a:xfrm>
          <a:prstGeom prst="wedgeRoundRectCallout">
            <a:avLst>
              <a:gd name="adj1" fmla="val 112485"/>
              <a:gd name="adj2" fmla="val -1115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>
                <a:solidFill>
                  <a:srgbClr val="FF0000"/>
                </a:solidFill>
              </a:rPr>
              <a:t>Peocess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角丸四角形吹き出し 83"/>
          <p:cNvSpPr/>
          <p:nvPr/>
        </p:nvSpPr>
        <p:spPr>
          <a:xfrm>
            <a:off x="9878534" y="5103491"/>
            <a:ext cx="1079653" cy="531708"/>
          </a:xfrm>
          <a:prstGeom prst="wedgeRoundRectCallout">
            <a:avLst>
              <a:gd name="adj1" fmla="val -98740"/>
              <a:gd name="adj2" fmla="val 448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作業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5" name="角丸四角形吹き出し 84"/>
          <p:cNvSpPr/>
          <p:nvPr/>
        </p:nvSpPr>
        <p:spPr>
          <a:xfrm>
            <a:off x="10163053" y="1822045"/>
            <a:ext cx="1079653" cy="531708"/>
          </a:xfrm>
          <a:prstGeom prst="wedgeRoundRectCallout">
            <a:avLst>
              <a:gd name="adj1" fmla="val -79352"/>
              <a:gd name="adj2" fmla="val 7493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Phase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83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日立の開発工程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3"/>
          <a:srcRect l="19794" t="31636" r="24434" b="14304"/>
          <a:stretch/>
        </p:blipFill>
        <p:spPr>
          <a:xfrm>
            <a:off x="996950" y="1154269"/>
            <a:ext cx="10198100" cy="46704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297017" y="3095498"/>
            <a:ext cx="1768207" cy="2315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設計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5491908" y="3083198"/>
            <a:ext cx="1768207" cy="2315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製造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7907435" y="3081672"/>
            <a:ext cx="1148433" cy="233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テスト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941573" y="3434413"/>
            <a:ext cx="272598" cy="97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機能設計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994122" y="3434413"/>
            <a:ext cx="272598" cy="97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基本設計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4041993" y="3439097"/>
            <a:ext cx="272598" cy="97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詳細設計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423334" y="3408730"/>
            <a:ext cx="272598" cy="97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Coding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191760" y="3408730"/>
            <a:ext cx="249011" cy="1064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ja-JP" sz="1400" dirty="0" err="1" smtClean="0">
                <a:solidFill>
                  <a:schemeClr val="tx1"/>
                </a:solidFill>
              </a:rPr>
              <a:t>DeskDebug</a:t>
            </a:r>
            <a:r>
              <a:rPr kumimoji="1" lang="ja-JP" altLang="en-US" sz="1400" dirty="0">
                <a:solidFill>
                  <a:srgbClr val="FF0000"/>
                </a:solidFill>
              </a:rPr>
              <a:t> </a:t>
            </a:r>
            <a:r>
              <a:rPr kumimoji="1" lang="ja-JP" altLang="en-US" sz="800" dirty="0">
                <a:solidFill>
                  <a:srgbClr val="FF0000"/>
                </a:solidFill>
              </a:rPr>
              <a:t>✶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0690036" y="3292759"/>
            <a:ext cx="272598" cy="974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運用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968733" y="3406966"/>
            <a:ext cx="272598" cy="9745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単体テスト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906897" y="3408730"/>
            <a:ext cx="255548" cy="1005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結合テスト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8823243" y="3415287"/>
            <a:ext cx="272598" cy="9745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総合テスト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9767656" y="3259708"/>
            <a:ext cx="272598" cy="9745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検査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1222942" y="1224270"/>
            <a:ext cx="297386" cy="1468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不良生成分布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233959" y="3004683"/>
            <a:ext cx="297386" cy="1468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開発工程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1222942" y="4707814"/>
            <a:ext cx="297386" cy="12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不良摘出分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3920808" y="1575170"/>
            <a:ext cx="1102884" cy="120882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生成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節減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設計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努力</a:t>
            </a:r>
          </a:p>
        </p:txBody>
      </p:sp>
      <p:sp>
        <p:nvSpPr>
          <p:cNvPr id="11" name="左矢印 10"/>
          <p:cNvSpPr/>
          <p:nvPr/>
        </p:nvSpPr>
        <p:spPr>
          <a:xfrm>
            <a:off x="6830460" y="4660133"/>
            <a:ext cx="1883885" cy="694063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早期摘出努力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円形吹き出し 11"/>
          <p:cNvSpPr/>
          <p:nvPr/>
        </p:nvSpPr>
        <p:spPr>
          <a:xfrm>
            <a:off x="3624549" y="5164667"/>
            <a:ext cx="1798785" cy="768922"/>
          </a:xfrm>
          <a:prstGeom prst="wedgeEllipseCallout">
            <a:avLst>
              <a:gd name="adj1" fmla="val 92491"/>
              <a:gd name="adj2" fmla="val -14040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rgbClr val="FF0000"/>
                </a:solidFill>
              </a:rPr>
              <a:t>✶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開発者による品質管理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円形吹き出し 29"/>
          <p:cNvSpPr/>
          <p:nvPr/>
        </p:nvSpPr>
        <p:spPr>
          <a:xfrm>
            <a:off x="9408405" y="1349049"/>
            <a:ext cx="1349922" cy="768922"/>
          </a:xfrm>
          <a:prstGeom prst="wedgeEllipseCallout">
            <a:avLst>
              <a:gd name="adj1" fmla="val -17334"/>
              <a:gd name="adj2" fmla="val 17910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ＱＡによる品質管理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00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日立開発工程定義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477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75235"/>
              </p:ext>
            </p:extLst>
          </p:nvPr>
        </p:nvGraphicFramePr>
        <p:xfrm>
          <a:off x="812797" y="984503"/>
          <a:ext cx="10667997" cy="4693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6"/>
                <a:gridCol w="2302934"/>
                <a:gridCol w="4521200"/>
                <a:gridCol w="2506127"/>
              </a:tblGrid>
              <a:tr h="37907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工程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工程</a:t>
                      </a:r>
                      <a:r>
                        <a:rPr kumimoji="1" lang="en-US" altLang="ja-JP" sz="1200" dirty="0" smtClean="0"/>
                        <a:t>ID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工程定義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基本産出物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5351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基本設計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BS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Software</a:t>
                      </a:r>
                      <a:r>
                        <a:rPr kumimoji="1" lang="ja-JP" altLang="en-US" sz="1200" dirty="0" smtClean="0"/>
                        <a:t>の構成概要と主要処理方式を決定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関連システムのインタフェース条件の明確化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基本設計書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4512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機能設計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FS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構成する</a:t>
                      </a:r>
                      <a:r>
                        <a:rPr kumimoji="1" lang="en-US" altLang="ja-JP" sz="1200" dirty="0" smtClean="0"/>
                        <a:t>Software</a:t>
                      </a:r>
                      <a:r>
                        <a:rPr kumimoji="1" lang="ja-JP" altLang="en-US" sz="1200" dirty="0" smtClean="0"/>
                        <a:t>を</a:t>
                      </a:r>
                      <a:r>
                        <a:rPr kumimoji="1" lang="en-US" altLang="ja-JP" sz="1200" dirty="0" smtClean="0"/>
                        <a:t>Program</a:t>
                      </a:r>
                      <a:r>
                        <a:rPr kumimoji="1" lang="ja-JP" altLang="en-US" sz="1200" dirty="0" smtClean="0"/>
                        <a:t>で分割時の機能決定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Program</a:t>
                      </a:r>
                      <a:r>
                        <a:rPr kumimoji="1" lang="ja-JP" altLang="en-US" sz="1200" dirty="0" smtClean="0"/>
                        <a:t>間の</a:t>
                      </a:r>
                      <a:r>
                        <a:rPr kumimoji="1" lang="en-US" altLang="ja-JP" sz="1200" dirty="0" smtClean="0"/>
                        <a:t>Interface</a:t>
                      </a:r>
                      <a:r>
                        <a:rPr kumimoji="1" lang="ja-JP" altLang="en-US" sz="1200" dirty="0" smtClean="0"/>
                        <a:t>条件決定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機能設計書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49219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詳細設計</a:t>
                      </a:r>
                      <a:endParaRPr kumimoji="1" lang="en-US" altLang="ja-JP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SS</a:t>
                      </a:r>
                      <a:endParaRPr kumimoji="1" lang="ja-JP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Program</a:t>
                      </a:r>
                      <a:r>
                        <a:rPr kumimoji="1" lang="ja-JP" altLang="en-US" sz="1200" dirty="0" smtClean="0"/>
                        <a:t>内部構造決定（</a:t>
                      </a:r>
                      <a:r>
                        <a:rPr kumimoji="1" lang="en-US" altLang="ja-JP" sz="1200" dirty="0" smtClean="0"/>
                        <a:t>Module</a:t>
                      </a:r>
                      <a:r>
                        <a:rPr kumimoji="1" lang="ja-JP" altLang="en-US" sz="1200" dirty="0" smtClean="0"/>
                        <a:t>単位で分割）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Program</a:t>
                      </a:r>
                      <a:r>
                        <a:rPr kumimoji="1" lang="ja-JP" altLang="en-US" sz="1200" dirty="0" smtClean="0"/>
                        <a:t>内</a:t>
                      </a:r>
                      <a:r>
                        <a:rPr kumimoji="1" lang="en-US" altLang="ja-JP" sz="1200" dirty="0" smtClean="0"/>
                        <a:t>Data</a:t>
                      </a:r>
                      <a:r>
                        <a:rPr kumimoji="1" lang="ja-JP" altLang="en-US" sz="1200" dirty="0" smtClean="0"/>
                        <a:t>構造及び</a:t>
                      </a:r>
                      <a:r>
                        <a:rPr kumimoji="1" lang="en-US" altLang="ja-JP" sz="1200" dirty="0" smtClean="0"/>
                        <a:t>Module</a:t>
                      </a:r>
                      <a:r>
                        <a:rPr kumimoji="1" lang="ja-JP" altLang="en-US" sz="1200" dirty="0" smtClean="0"/>
                        <a:t>処理</a:t>
                      </a:r>
                      <a:r>
                        <a:rPr kumimoji="1" lang="en-US" altLang="ja-JP" sz="1200" dirty="0" smtClean="0"/>
                        <a:t>Algorithm</a:t>
                      </a:r>
                      <a:r>
                        <a:rPr kumimoji="1" lang="ja-JP" altLang="en-US" sz="1200" dirty="0" smtClean="0"/>
                        <a:t>決定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詳細設計書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47976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Coding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1" lang="en-US" altLang="ja-JP" sz="1200" dirty="0" smtClean="0"/>
                        <a:t>- Source Program</a:t>
                      </a:r>
                      <a:r>
                        <a:rPr kumimoji="1" lang="ja-JP" altLang="en-US" sz="1200" dirty="0" smtClean="0"/>
                        <a:t>の</a:t>
                      </a:r>
                      <a:r>
                        <a:rPr kumimoji="1" lang="en-US" altLang="ja-JP" sz="1200" dirty="0" smtClean="0"/>
                        <a:t>Coding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ja-JP" sz="1200" dirty="0" smtClean="0"/>
                        <a:t>- Compile</a:t>
                      </a:r>
                      <a:r>
                        <a:rPr kumimoji="1" lang="ja-JP" altLang="en-US" sz="1200" dirty="0" smtClean="0"/>
                        <a:t>を行い</a:t>
                      </a:r>
                      <a:r>
                        <a:rPr kumimoji="1" lang="en-US" altLang="ja-JP" sz="1200" dirty="0" smtClean="0"/>
                        <a:t>Error</a:t>
                      </a:r>
                      <a:r>
                        <a:rPr kumimoji="1" lang="ja-JP" altLang="en-US" sz="1200" dirty="0" smtClean="0"/>
                        <a:t>がないことを確認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Program Source</a:t>
                      </a:r>
                      <a:endParaRPr kumimoji="1" lang="ja-JP" altLang="en-US" sz="1200" dirty="0" smtClean="0"/>
                    </a:p>
                    <a:p>
                      <a:endParaRPr kumimoji="1" lang="ja-JP" altLang="en-US" sz="1200" dirty="0"/>
                    </a:p>
                  </a:txBody>
                  <a:tcPr/>
                </a:tc>
              </a:tr>
              <a:tr h="5351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/>
                        <a:t>DeskDebug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DD0~DD2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kumimoji="1" lang="en-US" altLang="ja-JP" sz="1200" dirty="0" smtClean="0"/>
                        <a:t>- DD0</a:t>
                      </a:r>
                      <a:r>
                        <a:rPr kumimoji="1" lang="ja-JP" altLang="en-US" sz="1200" dirty="0" smtClean="0"/>
                        <a:t>：</a:t>
                      </a:r>
                      <a:r>
                        <a:rPr kumimoji="1" lang="en-US" altLang="ja-JP" sz="1200" dirty="0" smtClean="0"/>
                        <a:t>Tool</a:t>
                      </a:r>
                      <a:r>
                        <a:rPr kumimoji="1" lang="ja-JP" altLang="en-US" sz="1200" dirty="0" smtClean="0"/>
                        <a:t>により機械的な</a:t>
                      </a:r>
                      <a:r>
                        <a:rPr kumimoji="1" lang="en-US" altLang="ja-JP" sz="1200" dirty="0" smtClean="0"/>
                        <a:t>Check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ja-JP" sz="1200" dirty="0" smtClean="0"/>
                        <a:t>- DD1</a:t>
                      </a:r>
                      <a:r>
                        <a:rPr kumimoji="1" lang="ja-JP" altLang="en-US" sz="1200" dirty="0" smtClean="0"/>
                        <a:t>：</a:t>
                      </a:r>
                      <a:r>
                        <a:rPr kumimoji="1" lang="en-US" altLang="ja-JP" sz="1200" dirty="0" smtClean="0"/>
                        <a:t>DD</a:t>
                      </a:r>
                      <a:r>
                        <a:rPr kumimoji="1" lang="ja-JP" altLang="en-US" sz="1200" dirty="0" smtClean="0"/>
                        <a:t>用</a:t>
                      </a:r>
                      <a:r>
                        <a:rPr kumimoji="1" lang="en-US" altLang="ja-JP" sz="1200" dirty="0" err="1" smtClean="0"/>
                        <a:t>CheckList</a:t>
                      </a:r>
                      <a:r>
                        <a:rPr kumimoji="1" lang="ja-JP" altLang="en-US" sz="1200" dirty="0" smtClean="0"/>
                        <a:t>による</a:t>
                      </a:r>
                      <a:r>
                        <a:rPr kumimoji="1" lang="en-US" altLang="ja-JP" sz="1200" dirty="0" smtClean="0"/>
                        <a:t>Desk Debugging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ja-JP" sz="1200" dirty="0" smtClean="0"/>
                        <a:t>- DD2</a:t>
                      </a:r>
                      <a:r>
                        <a:rPr kumimoji="1" lang="ja-JP" altLang="en-US" sz="1200" dirty="0" smtClean="0"/>
                        <a:t>：</a:t>
                      </a:r>
                      <a:r>
                        <a:rPr kumimoji="1" lang="en-US" altLang="ja-JP" sz="1200" dirty="0" smtClean="0"/>
                        <a:t>MCL</a:t>
                      </a:r>
                      <a:r>
                        <a:rPr kumimoji="1" lang="ja-JP" altLang="en-US" sz="1200" dirty="0" smtClean="0"/>
                        <a:t>を基に</a:t>
                      </a:r>
                      <a:r>
                        <a:rPr kumimoji="1" lang="en-US" altLang="ja-JP" sz="1200" dirty="0" smtClean="0"/>
                        <a:t>Desk Debugging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DCL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簡易</a:t>
                      </a:r>
                      <a:r>
                        <a:rPr kumimoji="1" lang="en-US" altLang="ja-JP" sz="1200" dirty="0" smtClean="0"/>
                        <a:t>B</a:t>
                      </a:r>
                      <a:r>
                        <a:rPr kumimoji="1" lang="ja-JP" altLang="en-US" sz="1200" dirty="0" smtClean="0"/>
                        <a:t>票</a:t>
                      </a:r>
                    </a:p>
                  </a:txBody>
                  <a:tcPr/>
                </a:tc>
              </a:tr>
              <a:tr h="5351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単体テスト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MT/UT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Module</a:t>
                      </a:r>
                      <a:r>
                        <a:rPr kumimoji="1" lang="ja-JP" altLang="en-US" sz="1200" dirty="0" smtClean="0"/>
                        <a:t>別</a:t>
                      </a:r>
                      <a:r>
                        <a:rPr kumimoji="1" lang="en-US" altLang="ja-JP" sz="1200" dirty="0" smtClean="0"/>
                        <a:t>Program</a:t>
                      </a:r>
                      <a:r>
                        <a:rPr kumimoji="1" lang="ja-JP" altLang="en-US" sz="1200" dirty="0" smtClean="0"/>
                        <a:t>動作確認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Module</a:t>
                      </a:r>
                      <a:r>
                        <a:rPr kumimoji="1" lang="ja-JP" altLang="en-US" sz="1200" dirty="0" smtClean="0"/>
                        <a:t>間の</a:t>
                      </a:r>
                      <a:r>
                        <a:rPr kumimoji="1" lang="en-US" altLang="ja-JP" sz="1200" dirty="0" smtClean="0"/>
                        <a:t>Interface</a:t>
                      </a:r>
                      <a:r>
                        <a:rPr kumimoji="1" lang="ja-JP" altLang="en-US" sz="1200" dirty="0" err="1" smtClean="0"/>
                        <a:t>、</a:t>
                      </a:r>
                      <a:r>
                        <a:rPr kumimoji="1" lang="ja-JP" altLang="en-US" sz="1200" dirty="0" smtClean="0"/>
                        <a:t>単一機能の</a:t>
                      </a:r>
                      <a:r>
                        <a:rPr kumimoji="1" lang="en-US" altLang="ja-JP" sz="1200" dirty="0" smtClean="0"/>
                        <a:t>Program</a:t>
                      </a:r>
                      <a:r>
                        <a:rPr kumimoji="1" lang="ja-JP" altLang="en-US" sz="1200" dirty="0" smtClean="0"/>
                        <a:t>動作確認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Test</a:t>
                      </a:r>
                      <a:r>
                        <a:rPr kumimoji="1" lang="ja-JP" altLang="en-US" sz="1200" dirty="0" smtClean="0"/>
                        <a:t>カバレッジ取得（全ての命令文、分岐実行）</a:t>
                      </a:r>
                      <a:endParaRPr kumimoji="1" lang="en-US" altLang="ja-JP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MCL</a:t>
                      </a:r>
                      <a:r>
                        <a:rPr kumimoji="1" lang="ja-JP" altLang="en-US" sz="1200" dirty="0" err="1" smtClean="0"/>
                        <a:t>、</a:t>
                      </a:r>
                      <a:r>
                        <a:rPr kumimoji="1" lang="ja-JP" altLang="en-US" sz="1200" dirty="0" smtClean="0"/>
                        <a:t>簡易</a:t>
                      </a:r>
                      <a:r>
                        <a:rPr kumimoji="1" lang="en-US" altLang="ja-JP" sz="1200" dirty="0" smtClean="0"/>
                        <a:t>B</a:t>
                      </a:r>
                      <a:r>
                        <a:rPr kumimoji="1" lang="ja-JP" altLang="en-US" sz="1200" dirty="0" smtClean="0"/>
                        <a:t>票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Test</a:t>
                      </a:r>
                      <a:r>
                        <a:rPr kumimoji="1" lang="ja-JP" altLang="en-US" sz="1200" dirty="0" smtClean="0"/>
                        <a:t>結果報告書</a:t>
                      </a:r>
                      <a:endParaRPr kumimoji="1" lang="en-US" altLang="ja-JP" sz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不良発生解決状況管理図</a:t>
                      </a:r>
                    </a:p>
                  </a:txBody>
                  <a:tcPr/>
                </a:tc>
              </a:tr>
              <a:tr h="5351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結合テスト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/>
                        <a:t>PT/CT</a:t>
                      </a:r>
                      <a:endParaRPr kumimoji="1" lang="en-US" altLang="ja-JP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機能間動作確認</a:t>
                      </a:r>
                      <a:endParaRPr kumimoji="1" lang="en-US" altLang="ja-JP" sz="1200" dirty="0" smtClean="0"/>
                    </a:p>
                    <a:p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プログラム間インタフェースエラー摘出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PCL</a:t>
                      </a:r>
                      <a:r>
                        <a:rPr kumimoji="1" lang="ja-JP" altLang="en-US" sz="1200" dirty="0" err="1" smtClean="0"/>
                        <a:t>、</a:t>
                      </a:r>
                      <a:r>
                        <a:rPr kumimoji="1" lang="en-US" altLang="ja-JP" sz="1200" dirty="0" smtClean="0"/>
                        <a:t> B</a:t>
                      </a:r>
                      <a:r>
                        <a:rPr kumimoji="1" lang="ja-JP" altLang="en-US" sz="1200" dirty="0" smtClean="0"/>
                        <a:t>票、</a:t>
                      </a:r>
                      <a:r>
                        <a:rPr kumimoji="1" lang="en-US" altLang="ja-JP" sz="1200" dirty="0" smtClean="0"/>
                        <a:t>P</a:t>
                      </a:r>
                      <a:r>
                        <a:rPr kumimoji="1" lang="ja-JP" altLang="en-US" sz="1200" dirty="0" smtClean="0"/>
                        <a:t>票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Test</a:t>
                      </a:r>
                      <a:r>
                        <a:rPr kumimoji="1" lang="ja-JP" altLang="en-US" sz="1200" dirty="0" smtClean="0"/>
                        <a:t>結果報告書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5351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総合テスト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TT/ST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- </a:t>
                      </a:r>
                      <a:r>
                        <a:rPr kumimoji="1" lang="ja-JP" altLang="en-US" sz="1200" dirty="0" smtClean="0"/>
                        <a:t>運用環境上でシステム総合機能の正常動作確認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TCL</a:t>
                      </a:r>
                      <a:r>
                        <a:rPr kumimoji="1" lang="ja-JP" altLang="en-US" sz="1200" dirty="0" err="1" smtClean="0"/>
                        <a:t>、</a:t>
                      </a:r>
                      <a:r>
                        <a:rPr kumimoji="1" lang="en-US" altLang="ja-JP" sz="1200" dirty="0" smtClean="0"/>
                        <a:t> B</a:t>
                      </a:r>
                      <a:r>
                        <a:rPr kumimoji="1" lang="ja-JP" altLang="en-US" sz="1200" dirty="0" smtClean="0"/>
                        <a:t>票、</a:t>
                      </a:r>
                      <a:r>
                        <a:rPr kumimoji="1" lang="en-US" altLang="ja-JP" sz="1200" dirty="0" smtClean="0"/>
                        <a:t>P</a:t>
                      </a:r>
                      <a:r>
                        <a:rPr kumimoji="1" lang="ja-JP" altLang="en-US" sz="1200" dirty="0" smtClean="0"/>
                        <a:t>票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- Test</a:t>
                      </a:r>
                      <a:r>
                        <a:rPr kumimoji="1" lang="ja-JP" altLang="en-US" sz="1200" dirty="0" smtClean="0"/>
                        <a:t>結果報告書</a:t>
                      </a:r>
                      <a:endParaRPr kumimoji="1" lang="ja-JP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38200" y="5767692"/>
            <a:ext cx="10515600" cy="335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solidFill>
                  <a:schemeClr val="tx1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各工程別推進手順は</a:t>
            </a:r>
            <a:r>
              <a:rPr kumimoji="1" lang="en-US" altLang="zh-TW" sz="1400" u="sng" dirty="0">
                <a:solidFill>
                  <a:srgbClr val="FF0000"/>
                </a:solidFill>
              </a:rPr>
              <a:t>【</a:t>
            </a:r>
            <a:r>
              <a:rPr kumimoji="1" lang="zh-TW" altLang="en-US" sz="1400" u="sng" dirty="0">
                <a:solidFill>
                  <a:srgbClr val="FF0000"/>
                </a:solidFill>
              </a:rPr>
              <a:t>別紙１</a:t>
            </a:r>
            <a:r>
              <a:rPr kumimoji="1" lang="en-US" altLang="zh-TW" sz="1400" u="sng" dirty="0">
                <a:solidFill>
                  <a:srgbClr val="FF0000"/>
                </a:solidFill>
              </a:rPr>
              <a:t>】 </a:t>
            </a:r>
            <a:r>
              <a:rPr kumimoji="1" lang="zh-TW" altLang="en-US" sz="1400" u="sng" dirty="0" smtClean="0">
                <a:solidFill>
                  <a:srgbClr val="FF0000"/>
                </a:solidFill>
              </a:rPr>
              <a:t>各工程</a:t>
            </a:r>
            <a:r>
              <a:rPr kumimoji="1" lang="ja-JP" altLang="en-US" sz="1400" u="sng" dirty="0" smtClean="0">
                <a:solidFill>
                  <a:srgbClr val="FF0000"/>
                </a:solidFill>
              </a:rPr>
              <a:t>毎の</a:t>
            </a:r>
            <a:r>
              <a:rPr kumimoji="1" lang="zh-TW" altLang="en-US" sz="1400" u="sng" dirty="0" smtClean="0">
                <a:solidFill>
                  <a:srgbClr val="FF0000"/>
                </a:solidFill>
              </a:rPr>
              <a:t>別</a:t>
            </a:r>
            <a:r>
              <a:rPr kumimoji="1" lang="zh-TW" altLang="en-US" sz="1400" u="sng" dirty="0">
                <a:solidFill>
                  <a:srgbClr val="FF0000"/>
                </a:solidFill>
              </a:rPr>
              <a:t>推進</a:t>
            </a:r>
            <a:r>
              <a:rPr kumimoji="1" lang="zh-TW" altLang="en-US" sz="1400" u="sng" dirty="0" smtClean="0">
                <a:solidFill>
                  <a:srgbClr val="FF0000"/>
                </a:solidFill>
              </a:rPr>
              <a:t>手順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を参照すること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07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1"/>
            <a:ext cx="10515600" cy="751411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チェックリスト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02220"/>
            <a:ext cx="10515600" cy="5010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endParaRPr kumimoji="1" lang="ja-JP" altLang="en-US" sz="20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0" name="正方形/長方形 9"/>
          <p:cNvSpPr/>
          <p:nvPr/>
        </p:nvSpPr>
        <p:spPr>
          <a:xfrm>
            <a:off x="1039368" y="989478"/>
            <a:ext cx="2773680" cy="591592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作成目的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270248" y="971190"/>
            <a:ext cx="6876288" cy="5915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仕様通り正しく動作することを確認するため、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項目を作成して、仕様に伴う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項目の漏れを防止する。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39368" y="1742243"/>
            <a:ext cx="2773680" cy="77235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CL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の３大要素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039368" y="2723244"/>
            <a:ext cx="2773680" cy="976385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項目区分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39368" y="3843174"/>
            <a:ext cx="2773680" cy="454506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作成方法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39368" y="4462271"/>
            <a:ext cx="2773680" cy="466877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結果記入方法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39368" y="5055498"/>
            <a:ext cx="2773680" cy="591592"/>
          </a:xfrm>
          <a:prstGeom prst="rect">
            <a:avLst/>
          </a:prstGeom>
          <a:gradFill flip="none" rotWithShape="1">
            <a:gsLst>
              <a:gs pos="63000">
                <a:schemeClr val="accent2">
                  <a:lumMod val="1000"/>
                  <a:lumOff val="99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List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様式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270248" y="1741519"/>
            <a:ext cx="6876288" cy="818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（１）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（２）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 Data</a:t>
            </a:r>
          </a:p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（３）予想結果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0248" y="2705570"/>
            <a:ext cx="6876288" cy="9849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（１）正常項目：正常処理に対する</a:t>
            </a:r>
            <a:r>
              <a:rPr kumimoji="1" lang="en-US" altLang="ja-JP" sz="1500" dirty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（２）異常項目：異常処理に対する</a:t>
            </a:r>
            <a:r>
              <a:rPr kumimoji="1" lang="en-US" altLang="ja-JP" sz="1500" dirty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（３）限界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境界：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max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値と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min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値に関連する</a:t>
            </a:r>
            <a:r>
              <a:rPr kumimoji="1" lang="en-US" altLang="ja-JP" sz="1500" dirty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ja-JP" altLang="en-US" sz="1500" dirty="0" smtClean="0">
                <a:solidFill>
                  <a:schemeClr val="tx1"/>
                </a:solidFill>
              </a:rPr>
              <a:t>（４）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Interface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：モジュール（プログラム）間パラメータ値に関する</a:t>
            </a:r>
            <a:r>
              <a:rPr kumimoji="1" lang="en-US" altLang="ja-JP" sz="1500" dirty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248" y="3844880"/>
            <a:ext cx="6876288" cy="4463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計画に伴って</a:t>
            </a:r>
            <a:r>
              <a:rPr kumimoji="1" lang="en-US" altLang="ja-JP" sz="1500" dirty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項目、</a:t>
            </a:r>
            <a:r>
              <a:rPr kumimoji="1" lang="en-US" altLang="ja-JP" sz="1500" dirty="0">
                <a:solidFill>
                  <a:schemeClr val="tx1"/>
                </a:solidFill>
              </a:rPr>
              <a:t> Test Data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及び期待する結果を記述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270248" y="4475703"/>
            <a:ext cx="6876288" cy="4131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>
                <a:solidFill>
                  <a:schemeClr val="tx1"/>
                </a:solidFill>
              </a:rPr>
              <a:t>Check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後の確認結果（確認日、確認者等）を記述する。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270248" y="5043296"/>
            <a:ext cx="6876288" cy="5915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>
                <a:solidFill>
                  <a:schemeClr val="tx1"/>
                </a:solidFill>
              </a:rPr>
              <a:t>- Matrix 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Check List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A4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縦）：複数条件</a:t>
            </a:r>
            <a:r>
              <a:rPr kumimoji="1" lang="en-US" altLang="ja-JP" sz="1500" dirty="0">
                <a:solidFill>
                  <a:schemeClr val="tx1"/>
                </a:solidFill>
              </a:rPr>
              <a:t>Check </a:t>
            </a:r>
            <a:endParaRPr kumimoji="1" lang="en-US" altLang="ja-JP" sz="1500" dirty="0" smtClean="0">
              <a:solidFill>
                <a:schemeClr val="tx1"/>
              </a:solidFill>
            </a:endParaRPr>
          </a:p>
          <a:p>
            <a:r>
              <a:rPr kumimoji="1" lang="en-US" altLang="ja-JP" sz="1500" dirty="0" smtClean="0">
                <a:solidFill>
                  <a:schemeClr val="tx1"/>
                </a:solidFill>
              </a:rPr>
              <a:t>- 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表形式</a:t>
            </a:r>
            <a:r>
              <a:rPr kumimoji="1" lang="en-US" altLang="ja-JP" sz="1500" dirty="0">
                <a:solidFill>
                  <a:schemeClr val="tx1"/>
                </a:solidFill>
              </a:rPr>
              <a:t>Check List</a:t>
            </a:r>
            <a:r>
              <a:rPr kumimoji="1" lang="ja-JP" altLang="en-US" sz="1500" dirty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A4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横）：例外条件、文章記述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38200" y="5767692"/>
            <a:ext cx="10515600" cy="335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solidFill>
                  <a:schemeClr val="tx1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チェックリスト作成の詳細は</a:t>
            </a:r>
            <a:r>
              <a:rPr kumimoji="1" lang="en-US" altLang="ja-JP" sz="1400" u="sng" dirty="0">
                <a:solidFill>
                  <a:srgbClr val="FF0000"/>
                </a:solidFill>
              </a:rPr>
              <a:t>【</a:t>
            </a:r>
            <a:r>
              <a:rPr kumimoji="1" lang="ja-JP" altLang="en-US" sz="1400" u="sng" dirty="0">
                <a:solidFill>
                  <a:srgbClr val="FF0000"/>
                </a:solidFill>
              </a:rPr>
              <a:t>別紙２</a:t>
            </a:r>
            <a:r>
              <a:rPr kumimoji="1" lang="en-US" altLang="ja-JP" sz="1400" u="sng" dirty="0">
                <a:solidFill>
                  <a:srgbClr val="FF0000"/>
                </a:solidFill>
              </a:rPr>
              <a:t>】 </a:t>
            </a:r>
            <a:r>
              <a:rPr kumimoji="1" lang="ja-JP" altLang="en-US" sz="1400" u="sng" dirty="0">
                <a:solidFill>
                  <a:srgbClr val="FF0000"/>
                </a:solidFill>
              </a:rPr>
              <a:t>チェックリスト作成基準書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を参照すること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2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59083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チェックリスト </a:t>
            </a:r>
            <a:r>
              <a:rPr lang="ja-JP" altLang="en-US" sz="2800" dirty="0" smtClean="0"/>
              <a:t>作成基準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76764"/>
            <a:ext cx="10515600" cy="4918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500" dirty="0" smtClean="0"/>
              <a:t>　１．量的基準</a:t>
            </a:r>
            <a:endParaRPr lang="en-US" altLang="ja-JP" sz="15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r>
              <a:rPr lang="ja-JP" altLang="en-US" sz="1500" dirty="0"/>
              <a:t>　</a:t>
            </a:r>
            <a:r>
              <a:rPr lang="ja-JP" altLang="en-US" sz="1500" dirty="0" smtClean="0"/>
              <a:t>２．</a:t>
            </a:r>
            <a:r>
              <a:rPr lang="ja-JP" altLang="en-US" sz="1500" dirty="0"/>
              <a:t>質的</a:t>
            </a:r>
            <a:r>
              <a:rPr lang="ja-JP" altLang="en-US" sz="1500" dirty="0" smtClean="0"/>
              <a:t>基準</a:t>
            </a:r>
            <a:endParaRPr lang="ja-JP" altLang="en-US" sz="15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711190" y="823759"/>
            <a:ext cx="10769605" cy="0"/>
          </a:xfrm>
          <a:prstGeom prst="line">
            <a:avLst/>
          </a:prstGeom>
          <a:ln w="793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グループ化 20"/>
          <p:cNvGrpSpPr/>
          <p:nvPr/>
        </p:nvGrpSpPr>
        <p:grpSpPr>
          <a:xfrm>
            <a:off x="745065" y="6103526"/>
            <a:ext cx="11070519" cy="625689"/>
            <a:chOff x="745065" y="6103526"/>
            <a:chExt cx="11070519" cy="625689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745065" y="6103526"/>
              <a:ext cx="10651065" cy="46751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/>
            <p:cNvGrpSpPr/>
            <p:nvPr/>
          </p:nvGrpSpPr>
          <p:grpSpPr>
            <a:xfrm>
              <a:off x="9127469" y="6228736"/>
              <a:ext cx="2688115" cy="500479"/>
              <a:chOff x="8670277" y="5923731"/>
              <a:chExt cx="2688115" cy="500479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8" name="サブタイトル 2"/>
              <p:cNvSpPr txBox="1">
                <a:spLocks/>
              </p:cNvSpPr>
              <p:nvPr/>
            </p:nvSpPr>
            <p:spPr>
              <a:xfrm>
                <a:off x="9132985" y="6015209"/>
                <a:ext cx="2225407" cy="4090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ja-JP" altLang="en-US" sz="1200" b="1" dirty="0" smtClean="0"/>
                  <a:t>ＫＳ情報システム株式会社</a:t>
                </a:r>
                <a:endParaRPr lang="en-US" altLang="ja-JP" sz="1200" b="1" dirty="0" smtClean="0"/>
              </a:p>
            </p:txBody>
          </p:sp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0277" y="5923731"/>
                <a:ext cx="389310" cy="4550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7" name="正方形/長方形 16"/>
          <p:cNvSpPr/>
          <p:nvPr/>
        </p:nvSpPr>
        <p:spPr>
          <a:xfrm>
            <a:off x="922865" y="1279134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>
                <a:solidFill>
                  <a:schemeClr val="bg1"/>
                </a:solidFill>
              </a:rPr>
              <a:t>工程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922865" y="1747010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単体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MT)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70248" y="1279134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新規開発時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617631" y="1262906"/>
            <a:ext cx="3185836" cy="4274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改造時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270248" y="1745361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70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（端末：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200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件）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7617631" y="1745361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40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22865" y="2202563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結合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PT/CT)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270248" y="220091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30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（端末：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60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件）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617631" y="220091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30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922865" y="2658823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>
                <a:solidFill>
                  <a:schemeClr val="tx1"/>
                </a:solidFill>
              </a:rPr>
              <a:t>総合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Test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（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TT/ST)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70248" y="265717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617631" y="2657174"/>
            <a:ext cx="3185836" cy="407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件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/KS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922865" y="3496570"/>
            <a:ext cx="2152902" cy="4256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分類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922865" y="3964445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正常項目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3508254" y="3496570"/>
            <a:ext cx="2152902" cy="4256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制御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8650565" y="3487771"/>
            <a:ext cx="2152902" cy="4256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bg1"/>
                </a:solidFill>
              </a:rPr>
              <a:t>Batch Program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508254" y="3962796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650565" y="3970225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80%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922865" y="441999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異常項目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508254" y="4418349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20%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650565" y="442577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922865" y="487625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tx1"/>
                </a:solidFill>
              </a:rPr>
              <a:t>限界</a:t>
            </a:r>
            <a:r>
              <a:rPr kumimoji="1" lang="en-US" altLang="ja-JP" sz="1500" dirty="0" smtClean="0">
                <a:solidFill>
                  <a:schemeClr val="tx1"/>
                </a:solidFill>
              </a:rPr>
              <a:t>/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境界項目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3508254" y="4874609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650565" y="488203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22865" y="534095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Interface</a:t>
            </a:r>
            <a:r>
              <a:rPr kumimoji="1" lang="ja-JP" altLang="en-US" sz="1500" dirty="0" smtClean="0">
                <a:solidFill>
                  <a:schemeClr val="tx1"/>
                </a:solidFill>
              </a:rPr>
              <a:t>項目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3508254" y="5339309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20%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8650565" y="534673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5%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096000" y="3487771"/>
            <a:ext cx="2152902" cy="42564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6">
                <a:lumMod val="20000"/>
                <a:lumOff val="80000"/>
              </a:schemeClr>
            </a:glow>
            <a:outerShdw blurRad="38100" dist="889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500" dirty="0" smtClean="0">
                <a:solidFill>
                  <a:schemeClr val="bg1"/>
                </a:solidFill>
              </a:rPr>
              <a:t>処理</a:t>
            </a:r>
            <a:r>
              <a:rPr kumimoji="1" lang="en-US" altLang="ja-JP" sz="1500" dirty="0" smtClean="0">
                <a:solidFill>
                  <a:schemeClr val="bg1"/>
                </a:solidFill>
              </a:rPr>
              <a:t>Program</a:t>
            </a:r>
            <a:endParaRPr kumimoji="1" lang="ja-JP" altLang="en-US" sz="1500" dirty="0">
              <a:solidFill>
                <a:schemeClr val="bg1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6096000" y="3970225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60%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096000" y="442577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6096000" y="488203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10%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6096000" y="5346738"/>
            <a:ext cx="2152902" cy="406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500" dirty="0" smtClean="0">
                <a:solidFill>
                  <a:schemeClr val="tx1"/>
                </a:solidFill>
              </a:rPr>
              <a:t>20%</a:t>
            </a:r>
            <a:endParaRPr kumimoji="1" lang="ja-JP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18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1446</Words>
  <Application>Microsoft Office PowerPoint</Application>
  <PresentationFormat>ワイド画面</PresentationFormat>
  <Paragraphs>391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ＭＳ Ｐゴシック</vt:lpstr>
      <vt:lpstr>新細明體</vt:lpstr>
      <vt:lpstr>Arial</vt:lpstr>
      <vt:lpstr>Calibri</vt:lpstr>
      <vt:lpstr>Calibri Light</vt:lpstr>
      <vt:lpstr>Office テーマ</vt:lpstr>
      <vt:lpstr>開発工程の理解</vt:lpstr>
      <vt:lpstr>品質とは？</vt:lpstr>
      <vt:lpstr>品質確保管理　Ｒａｎｋ</vt:lpstr>
      <vt:lpstr>日立開発方法論（１）</vt:lpstr>
      <vt:lpstr>日立開発方法論（２）</vt:lpstr>
      <vt:lpstr>日立の開発工程</vt:lpstr>
      <vt:lpstr>日立開発工程定義</vt:lpstr>
      <vt:lpstr>チェックリスト</vt:lpstr>
      <vt:lpstr>チェックリスト 作成基準</vt:lpstr>
      <vt:lpstr>不良密度</vt:lpstr>
      <vt:lpstr>B票</vt:lpstr>
      <vt:lpstr>P票</vt:lpstr>
      <vt:lpstr>Test結果報告書</vt:lpstr>
      <vt:lpstr>チェックリスト（CL）　レイアウト（例）</vt:lpstr>
      <vt:lpstr>B票／P票　レイアウト（例）</vt:lpstr>
      <vt:lpstr>不良発生解決状況管理図</vt:lpstr>
      <vt:lpstr>工程別Check List関係</vt:lpstr>
      <vt:lpstr>工程別不良摘出比率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開発工程の理解</dc:title>
  <dc:creator>ＫＳ情報システム （株）</dc:creator>
  <cp:lastModifiedBy>ＫＳ情報システム （株）</cp:lastModifiedBy>
  <cp:revision>74</cp:revision>
  <dcterms:created xsi:type="dcterms:W3CDTF">2019-06-15T11:10:07Z</dcterms:created>
  <dcterms:modified xsi:type="dcterms:W3CDTF">2022-01-11T08:36:03Z</dcterms:modified>
</cp:coreProperties>
</file>